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95" r:id="rId2"/>
  </p:sldMasterIdLst>
  <p:notesMasterIdLst>
    <p:notesMasterId r:id="rId29"/>
  </p:notesMasterIdLst>
  <p:handoutMasterIdLst>
    <p:handoutMasterId r:id="rId30"/>
  </p:handoutMasterIdLst>
  <p:sldIdLst>
    <p:sldId id="257" r:id="rId3"/>
    <p:sldId id="292" r:id="rId4"/>
    <p:sldId id="258" r:id="rId5"/>
    <p:sldId id="282" r:id="rId6"/>
    <p:sldId id="259" r:id="rId7"/>
    <p:sldId id="313" r:id="rId8"/>
    <p:sldId id="314" r:id="rId9"/>
    <p:sldId id="319" r:id="rId10"/>
    <p:sldId id="360" r:id="rId11"/>
    <p:sldId id="361" r:id="rId12"/>
    <p:sldId id="364" r:id="rId13"/>
    <p:sldId id="262" r:id="rId14"/>
    <p:sldId id="354" r:id="rId15"/>
    <p:sldId id="267" r:id="rId16"/>
    <p:sldId id="268" r:id="rId17"/>
    <p:sldId id="312" r:id="rId18"/>
    <p:sldId id="338" r:id="rId19"/>
    <p:sldId id="318" r:id="rId20"/>
    <p:sldId id="344" r:id="rId21"/>
    <p:sldId id="322" r:id="rId22"/>
    <p:sldId id="324" r:id="rId23"/>
    <p:sldId id="346" r:id="rId24"/>
    <p:sldId id="349" r:id="rId25"/>
    <p:sldId id="278" r:id="rId26"/>
    <p:sldId id="281" r:id="rId27"/>
    <p:sldId id="35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71911" autoAdjust="0"/>
  </p:normalViewPr>
  <p:slideViewPr>
    <p:cSldViewPr>
      <p:cViewPr varScale="1">
        <p:scale>
          <a:sx n="60" d="100"/>
          <a:sy n="60" d="100"/>
        </p:scale>
        <p:origin x="20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375556454876568E-3"/>
                  <c:y val="0.17575757575757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75556454876568E-3"/>
                  <c:y val="0.13030303030303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Successful IT</c:v>
                </c:pt>
                <c:pt idx="1">
                  <c:v>Failed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87778227438284E-3"/>
                  <c:y val="0.1606060606060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87778227438284E-3"/>
                  <c:y val="0.133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Successful IT</c:v>
                </c:pt>
                <c:pt idx="1">
                  <c:v>Failed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0.37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634560"/>
        <c:axId val="1656636192"/>
      </c:barChart>
      <c:catAx>
        <c:axId val="165663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6636192"/>
        <c:crosses val="autoZero"/>
        <c:auto val="1"/>
        <c:lblAlgn val="ctr"/>
        <c:lblOffset val="100"/>
        <c:noMultiLvlLbl val="0"/>
      </c:catAx>
      <c:valAx>
        <c:axId val="1656636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56634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C7AC561-FEF4-4564-B1BB-B4891A40A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746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D4FD6BFF-8DB4-463C-8B03-99A14BC43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563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C327F-7E80-4D08-B8B0-0F574A3B94B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5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4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8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54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42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0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41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4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79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1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3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44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00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08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95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52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04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3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7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7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8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5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80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44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D6BFF-8DB4-463C-8B03-99A14BC43E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6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68EA-9007-4822-BA5B-1633A4F22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8841-D471-438C-AFD5-3B29A9E32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040E-CCEE-43E4-9215-66886D546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B07F9D3B-BD25-4DCF-AF32-D3854EEF4F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2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3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CDB78CB-3422-490B-B33A-0EFCD59A8A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20D06-D837-4474-A924-C0EEF7F630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7087B-5585-4BF4-877F-DCE878DD0A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7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27A9B-B1EF-4088-9195-D95AFC8BA3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5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A033E-8EDD-4339-B466-9532F96458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8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969FD-CB8E-48F9-A41B-0AACA2151B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7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8917-4704-4D78-826B-10DBFDA44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0E53-27DF-44E5-9BF4-BA90E52A75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54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33165-E992-4DBA-A9ED-59178CD6CF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78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0DD1-7F29-40C4-B5F0-16CFC2F162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66CA-A197-4899-8BDB-4E4DE830B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0A2D-0EE2-44ED-A76D-692680691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7F59-2531-410C-9090-B03A8E324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903F-C465-4A59-A758-30804C0EF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2DBC-F8F3-4C6E-BA80-15F26F72A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93FD-BDCF-404E-85EA-10F2C4C40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9D97-7780-4E3E-B88D-70050D68E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1DC2A-2F4E-4F79-A3F5-88DB509F9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F11DC2A-2F4E-4F79-A3F5-88DB509F96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i.org/Certification/Project-Management-Professional-PMP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ertification.comptia.org/getCertified/certifications/project.aspx" TargetMode="External"/><Relationship Id="rId4" Type="http://schemas.openxmlformats.org/officeDocument/2006/relationships/hyperlink" Target="http://www.pmi.org/Certification/Certified-Associate-in-Project-Management-CAPM.asp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niusinside.com/" TargetMode="External"/><Relationship Id="rId3" Type="http://schemas.openxmlformats.org/officeDocument/2006/relationships/hyperlink" Target="https://basecamp.com/" TargetMode="External"/><Relationship Id="rId7" Type="http://schemas.openxmlformats.org/officeDocument/2006/relationships/hyperlink" Target="http://www.onedesk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otproject.net/" TargetMode="External"/><Relationship Id="rId5" Type="http://schemas.openxmlformats.org/officeDocument/2006/relationships/hyperlink" Target="http://collabtive.o-dyn.de/" TargetMode="External"/><Relationship Id="rId4" Type="http://schemas.openxmlformats.org/officeDocument/2006/relationships/hyperlink" Target="http://www.clarizen.com/" TargetMode="External"/><Relationship Id="rId9" Type="http://schemas.openxmlformats.org/officeDocument/2006/relationships/hyperlink" Target="https://www.planbox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114800"/>
            <a:ext cx="7772400" cy="1349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Introduction </a:t>
            </a:r>
            <a:r>
              <a:rPr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to Project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20000" cy="12930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Project Portfolio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5" y="1904998"/>
            <a:ext cx="8261299" cy="42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Management Offices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b="1" dirty="0"/>
              <a:t>Project </a:t>
            </a:r>
            <a:r>
              <a:rPr lang="en-US" sz="2800" b="1" dirty="0" smtClean="0"/>
              <a:t>Management Office </a:t>
            </a:r>
            <a:r>
              <a:rPr lang="en-US" sz="2800" b="1" dirty="0"/>
              <a:t>(PMO) </a:t>
            </a:r>
            <a:r>
              <a:rPr lang="en-US" sz="2800" dirty="0"/>
              <a:t>is an organizational group responsible for coordinating the </a:t>
            </a:r>
            <a:r>
              <a:rPr lang="en-US" sz="2800" dirty="0" smtClean="0"/>
              <a:t>project management </a:t>
            </a:r>
            <a:r>
              <a:rPr lang="en-US" sz="2800" dirty="0"/>
              <a:t>function throughout an </a:t>
            </a:r>
            <a:r>
              <a:rPr lang="en-US" sz="2800" dirty="0" smtClean="0"/>
              <a:t>organization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214865" cy="329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1144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The Triple Constraint of Project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276600" y="1600200"/>
            <a:ext cx="22098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23" y="1570892"/>
            <a:ext cx="4221677" cy="5215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12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Project Management?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13620"/>
            <a:ext cx="8077200" cy="45720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sz="2800" dirty="0" smtClean="0"/>
              <a:t>“the application of knowledge, skills, tools and techniques to project activities to meet project requirements” (</a:t>
            </a:r>
            <a:r>
              <a:rPr lang="en-US" sz="2400" dirty="0" smtClean="0"/>
              <a:t>PMBOK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 Guide, Fourth Edition, 2012</a:t>
            </a:r>
            <a:r>
              <a:rPr lang="en-US" sz="2800" dirty="0" smtClean="0"/>
              <a:t>)</a:t>
            </a:r>
          </a:p>
        </p:txBody>
      </p:sp>
      <p:sp>
        <p:nvSpPr>
          <p:cNvPr id="2253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86921_01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67465"/>
            <a:ext cx="7827824" cy="36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>
          <a:xfrm>
            <a:off x="609600" y="4759569"/>
            <a:ext cx="914400" cy="1295400"/>
          </a:xfrm>
          <a:prstGeom prst="wedgeRoundRectCallout">
            <a:avLst>
              <a:gd name="adj1" fmla="val 28674"/>
              <a:gd name="adj2" fmla="val -1496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062588"/>
            <a:ext cx="1676400" cy="43088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600200" y="4067555"/>
            <a:ext cx="3810000" cy="914400"/>
          </a:xfrm>
          <a:prstGeom prst="wedgeRoundRectCallout">
            <a:avLst>
              <a:gd name="adj1" fmla="val 14898"/>
              <a:gd name="adj2" fmla="val -1012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3124200"/>
            <a:ext cx="1981200" cy="43088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Core Functions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699846" y="5715000"/>
            <a:ext cx="3710354" cy="994874"/>
          </a:xfrm>
          <a:prstGeom prst="wedgeRoundRectCallout">
            <a:avLst>
              <a:gd name="adj1" fmla="val 87605"/>
              <a:gd name="adj2" fmla="val 202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7351" y="6054175"/>
            <a:ext cx="1458449" cy="76944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Facilitating</a:t>
            </a:r>
          </a:p>
          <a:p>
            <a:pPr algn="ctr"/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Management Knowledge Areas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Knowledge areas </a:t>
            </a:r>
            <a:r>
              <a:rPr lang="en-US" sz="3200" dirty="0" smtClean="0"/>
              <a:t>describe the key competencies that project managers must develop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Core Functions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Facilitating Functions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Integration Function</a:t>
            </a:r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Management Tools and Techniques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3307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Project management tools and techniques </a:t>
            </a:r>
            <a:r>
              <a:rPr lang="en-US" sz="2800" dirty="0" smtClean="0"/>
              <a:t>assist project managers and their teams in various aspects of project management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42288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48" y="3751263"/>
            <a:ext cx="3778052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7095" y="5334000"/>
            <a:ext cx="14462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Gantt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4294" y="3261883"/>
            <a:ext cx="21050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network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762000" y="1524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Went Right? Improved Project Performance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50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6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715000"/>
            <a:ext cx="4800600" cy="1143000"/>
          </a:xfrm>
        </p:spPr>
        <p:txBody>
          <a:bodyPr/>
          <a:lstStyle/>
          <a:p>
            <a:r>
              <a:rPr lang="en-US" sz="3600" dirty="0" smtClean="0"/>
              <a:t>Why the Improvements?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04070"/>
              </p:ext>
            </p:extLst>
          </p:nvPr>
        </p:nvGraphicFramePr>
        <p:xfrm>
          <a:off x="914400" y="1714500"/>
          <a:ext cx="784542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86968"/>
          </a:xfrm>
        </p:spPr>
        <p:txBody>
          <a:bodyPr/>
          <a:lstStyle/>
          <a:p>
            <a:r>
              <a:rPr lang="en-US" dirty="0" smtClean="0"/>
              <a:t>Project Success</a:t>
            </a:r>
          </a:p>
        </p:txBody>
      </p:sp>
      <p:sp>
        <p:nvSpPr>
          <p:cNvPr id="30724" name="Content Placeholder 3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several ways to define project success:</a:t>
            </a:r>
          </a:p>
          <a:p>
            <a:pPr lvl="1"/>
            <a:r>
              <a:rPr lang="en-US" sz="2800" dirty="0" smtClean="0"/>
              <a:t>Triple Constraint</a:t>
            </a:r>
          </a:p>
          <a:p>
            <a:pPr lvl="1"/>
            <a:r>
              <a:rPr lang="en-US" sz="2800" dirty="0" smtClean="0"/>
              <a:t>Customer/Sponsor Satisfaction</a:t>
            </a:r>
          </a:p>
          <a:p>
            <a:pPr lvl="1"/>
            <a:r>
              <a:rPr lang="en-US" sz="2800" dirty="0" smtClean="0"/>
              <a:t>The results of the project met its main objective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2213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What Helps Projects Succeed?*</a:t>
            </a:r>
            <a:endParaRPr lang="en-US" sz="4000" dirty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2"/>
          </a:xfrm>
        </p:spPr>
        <p:txBody>
          <a:bodyPr>
            <a:noAutofit/>
          </a:bodyPr>
          <a:lstStyle/>
          <a:p>
            <a:pPr marL="109537" indent="0">
              <a:buNone/>
            </a:pPr>
            <a:r>
              <a:rPr lang="en-US" sz="2800" dirty="0" smtClean="0"/>
              <a:t>1. User </a:t>
            </a:r>
            <a:r>
              <a:rPr lang="en-US" sz="2800" dirty="0"/>
              <a:t>involvement</a:t>
            </a:r>
          </a:p>
          <a:p>
            <a:pPr marL="109537" indent="0">
              <a:buNone/>
            </a:pPr>
            <a:r>
              <a:rPr lang="en-US" sz="2800" dirty="0"/>
              <a:t>2. Executive support</a:t>
            </a:r>
          </a:p>
          <a:p>
            <a:pPr marL="109537" indent="0">
              <a:buNone/>
            </a:pPr>
            <a:r>
              <a:rPr lang="en-US" sz="2800" dirty="0"/>
              <a:t>3. Clear business objectives</a:t>
            </a:r>
          </a:p>
          <a:p>
            <a:pPr marL="109537" indent="0">
              <a:buNone/>
            </a:pPr>
            <a:r>
              <a:rPr lang="en-US" sz="2800" dirty="0"/>
              <a:t>4. Emotional maturity</a:t>
            </a:r>
          </a:p>
          <a:p>
            <a:pPr marL="109537" indent="0">
              <a:buNone/>
            </a:pPr>
            <a:r>
              <a:rPr lang="en-US" sz="2800" dirty="0"/>
              <a:t>5. Optimizing </a:t>
            </a:r>
            <a:r>
              <a:rPr lang="en-US" sz="2800" dirty="0" smtClean="0"/>
              <a:t>scope</a:t>
            </a:r>
          </a:p>
          <a:p>
            <a:pPr marL="109537" indent="0">
              <a:buNone/>
            </a:pPr>
            <a:r>
              <a:rPr lang="en-US" sz="2800" dirty="0"/>
              <a:t>6. Agile process</a:t>
            </a:r>
          </a:p>
          <a:p>
            <a:pPr marL="109537" indent="0">
              <a:buNone/>
            </a:pPr>
            <a:r>
              <a:rPr lang="en-US" sz="2800" dirty="0"/>
              <a:t>7. Project management expertise</a:t>
            </a:r>
          </a:p>
          <a:p>
            <a:pPr marL="109537" indent="0">
              <a:buNone/>
            </a:pPr>
            <a:r>
              <a:rPr lang="en-US" sz="2800" dirty="0"/>
              <a:t>8. Skilled resources</a:t>
            </a:r>
          </a:p>
          <a:p>
            <a:pPr marL="109537" indent="0">
              <a:buNone/>
            </a:pPr>
            <a:r>
              <a:rPr lang="en-US" sz="2800" dirty="0"/>
              <a:t>9. Execution</a:t>
            </a:r>
          </a:p>
          <a:p>
            <a:pPr marL="109537" indent="0">
              <a:buNone/>
            </a:pPr>
            <a:r>
              <a:rPr lang="en-US" sz="2800" dirty="0"/>
              <a:t>10. Tools and infrastructure</a:t>
            </a:r>
          </a:p>
          <a:p>
            <a:pPr marL="109537" indent="0">
              <a:buNone/>
            </a:pPr>
            <a:endParaRPr lang="en-US" sz="2800" dirty="0"/>
          </a:p>
        </p:txBody>
      </p:sp>
      <p:sp>
        <p:nvSpPr>
          <p:cNvPr id="317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77000"/>
            <a:ext cx="29718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533400" y="6211669"/>
            <a:ext cx="6094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*The Standish Group, </a:t>
            </a:r>
            <a:r>
              <a:rPr lang="en-US" sz="1800" dirty="0" smtClean="0"/>
              <a:t>“CHAOS Activity News” (August 2011).</a:t>
            </a:r>
            <a:endParaRPr lang="en-US" sz="18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Project Manager</a:t>
            </a:r>
          </a:p>
        </p:txBody>
      </p:sp>
      <p:sp>
        <p:nvSpPr>
          <p:cNvPr id="4096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800" dirty="0" smtClean="0"/>
              <a:t>Job descriptions vary, but most include responsibilities like planning, scheduling, coordinating, and working with people to achieve project goals</a:t>
            </a:r>
          </a:p>
          <a:p>
            <a:pPr>
              <a:spcBef>
                <a:spcPct val="100000"/>
              </a:spcBef>
            </a:pPr>
            <a:r>
              <a:rPr lang="en-US" sz="2800" dirty="0" smtClean="0"/>
              <a:t>Remember that 97% of successful projects were led by experienced project managers, who can often help influence success factors</a:t>
            </a: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377940" cy="1293028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4582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world as a whole spends nearly $10 trillion of its $40.7 trillion gross product on projects of all kinds</a:t>
            </a:r>
          </a:p>
          <a:p>
            <a:r>
              <a:rPr lang="en-US" sz="2800" dirty="0" smtClean="0"/>
              <a:t>More </a:t>
            </a:r>
            <a:r>
              <a:rPr lang="en-US" sz="2800" dirty="0" smtClean="0"/>
              <a:t>than 16 million people regard project management as their profession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overall information and communications technology market grew by 6 percent to almost $3 trillion in 2010</a:t>
            </a:r>
          </a:p>
          <a:p>
            <a:pPr>
              <a:spcBef>
                <a:spcPct val="50000"/>
              </a:spcBef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Suggested Skills for Project Managers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229600" cy="4410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Project Management Body of Knowledge</a:t>
            </a:r>
          </a:p>
          <a:p>
            <a:r>
              <a:rPr lang="en-US" sz="2800" dirty="0" smtClean="0"/>
              <a:t>Application area knowledge, standards, and regulations</a:t>
            </a:r>
          </a:p>
          <a:p>
            <a:r>
              <a:rPr lang="en-US" sz="2800" dirty="0" smtClean="0"/>
              <a:t>Project environment knowledge</a:t>
            </a:r>
          </a:p>
          <a:p>
            <a:r>
              <a:rPr lang="en-US" sz="2800" dirty="0" smtClean="0"/>
              <a:t>General management knowledge and skills</a:t>
            </a:r>
          </a:p>
          <a:p>
            <a:r>
              <a:rPr lang="en-US" sz="2800" dirty="0" smtClean="0"/>
              <a:t>Soft skills or human relations skills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sz="2800" dirty="0" smtClean="0"/>
          </a:p>
        </p:txBody>
      </p:sp>
      <p:sp>
        <p:nvSpPr>
          <p:cNvPr id="4198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3277"/>
            <a:ext cx="7863840" cy="129302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Ten Most Important Skills and Competencies for Project Managers</a:t>
            </a:r>
          </a:p>
        </p:txBody>
      </p:sp>
      <p:sp>
        <p:nvSpPr>
          <p:cNvPr id="4301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685800" y="1600200"/>
            <a:ext cx="67056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1. People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2. 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3. 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4. Integrity, ethical behavior,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5. Strong at building 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6. Verbal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7. Strong at 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8. Conflict resolution,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9. Critical thinking,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10. Understands, balances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14400" y="310851"/>
            <a:ext cx="7635240" cy="1293028"/>
          </a:xfrm>
        </p:spPr>
        <p:txBody>
          <a:bodyPr/>
          <a:lstStyle/>
          <a:p>
            <a:r>
              <a:rPr lang="en-US" dirty="0" smtClean="0"/>
              <a:t>Careers for IT Project Managers</a:t>
            </a:r>
          </a:p>
        </p:txBody>
      </p:sp>
      <p:sp>
        <p:nvSpPr>
          <p:cNvPr id="46084" name="Content Placeholder 3"/>
          <p:cNvSpPr>
            <a:spLocks noGrp="1"/>
          </p:cNvSpPr>
          <p:nvPr>
            <p:ph idx="1"/>
          </p:nvPr>
        </p:nvSpPr>
        <p:spPr>
          <a:xfrm>
            <a:off x="4038600" y="1828800"/>
            <a:ext cx="4648200" cy="4302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 2012 survey, IT executives listed the “nine hottest skills” they planned to hire for in 2013</a:t>
            </a:r>
          </a:p>
          <a:p>
            <a:r>
              <a:rPr lang="en-US" sz="2800" dirty="0" smtClean="0"/>
              <a:t>Project management was second only to programming and application development</a:t>
            </a:r>
          </a:p>
        </p:txBody>
      </p:sp>
      <p:sp>
        <p:nvSpPr>
          <p:cNvPr id="4608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75263"/>
              </p:ext>
            </p:extLst>
          </p:nvPr>
        </p:nvGraphicFramePr>
        <p:xfrm>
          <a:off x="914400" y="1981200"/>
          <a:ext cx="2895600" cy="3810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778"/>
                <a:gridCol w="719900"/>
                <a:gridCol w="559922"/>
              </a:tblGrid>
              <a:tr h="1406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Job Categories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Total Current </a:t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050" dirty="0">
                          <a:effectLst/>
                        </a:rPr>
                        <a:t>Employees Rank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Growth Rank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1716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Big Data / Analyst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Business/Systems </a:t>
                      </a:r>
                      <a:r>
                        <a:rPr lang="en-US" sz="1050" dirty="0">
                          <a:effectLst/>
                        </a:rPr>
                        <a:t>Analyst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(tie)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Database Admin </a:t>
                      </a:r>
                      <a:r>
                        <a:rPr lang="en-US" sz="1050" dirty="0">
                          <a:effectLst/>
                        </a:rPr>
                        <a:t>/ Analyst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 (tie)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Networks / Security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Project Management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3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Software Development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9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Other IT Skills( Primarily Help Desk)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Project Management Profession</a:t>
            </a:r>
          </a:p>
        </p:txBody>
      </p:sp>
      <p:sp>
        <p:nvSpPr>
          <p:cNvPr id="48132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profession of project management is growing at a very rapid pace</a:t>
            </a:r>
          </a:p>
          <a:p>
            <a:r>
              <a:rPr lang="en-US" sz="2800" dirty="0" smtClean="0"/>
              <a:t>It </a:t>
            </a:r>
            <a:r>
              <a:rPr lang="en-US" sz="2800" dirty="0" smtClean="0"/>
              <a:t>is helpful to understand the history of the field,  the role of professional societies like the Project Management Institute, and the growth in project management software</a:t>
            </a: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Management Certification</a:t>
            </a:r>
            <a:endParaRPr lang="en-US" sz="48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82000" cy="4530725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dirty="0"/>
              <a:t>The Project Management Institute (PMI) is an international professional society for project managers </a:t>
            </a:r>
            <a:r>
              <a:rPr lang="en-US" sz="2800" dirty="0" smtClean="0"/>
              <a:t>with 380,000 members worldwide in 2012</a:t>
            </a:r>
            <a:endParaRPr lang="en-US" sz="2800" dirty="0"/>
          </a:p>
          <a:p>
            <a:pPr lvl="1"/>
            <a:r>
              <a:rPr lang="en-US" sz="2400" b="1" dirty="0" smtClean="0">
                <a:hlinkClick r:id="rId3"/>
              </a:rPr>
              <a:t>Project Management Professional</a:t>
            </a:r>
            <a:r>
              <a:rPr lang="en-US" sz="2400" dirty="0" smtClean="0">
                <a:hlinkClick r:id="rId3"/>
              </a:rPr>
              <a:t> </a:t>
            </a:r>
            <a:r>
              <a:rPr lang="en-US" sz="2400" dirty="0" smtClean="0"/>
              <a:t>(</a:t>
            </a:r>
            <a:r>
              <a:rPr lang="en-US" sz="2400" b="1" dirty="0" smtClean="0"/>
              <a:t>PMP</a:t>
            </a:r>
            <a:r>
              <a:rPr lang="en-US" sz="2400" dirty="0" smtClean="0"/>
              <a:t>) has documented sufficient project experience, agreed to follow a code of ethics, and passed the PMP exam</a:t>
            </a:r>
          </a:p>
          <a:p>
            <a:pPr lvl="1"/>
            <a:r>
              <a:rPr lang="en-US" sz="2400" b="1" dirty="0" smtClean="0">
                <a:hlinkClick r:id="rId4"/>
              </a:rPr>
              <a:t>Certified Associate in PM </a:t>
            </a:r>
            <a:r>
              <a:rPr lang="en-US" sz="2400" dirty="0" smtClean="0"/>
              <a:t>(</a:t>
            </a:r>
            <a:r>
              <a:rPr lang="en-US" sz="2400" b="1" dirty="0" smtClean="0"/>
              <a:t>CAPM</a:t>
            </a:r>
            <a:r>
              <a:rPr lang="en-US" sz="2400" dirty="0" smtClean="0"/>
              <a:t>) is achievable with less experience</a:t>
            </a:r>
          </a:p>
          <a:p>
            <a:r>
              <a:rPr lang="en-US" sz="2800" dirty="0" smtClean="0"/>
              <a:t>CompTIA </a:t>
            </a:r>
            <a:r>
              <a:rPr lang="en-US" sz="2800" dirty="0" smtClean="0"/>
              <a:t>offers another certification option</a:t>
            </a:r>
          </a:p>
          <a:p>
            <a:pPr lvl="1"/>
            <a:r>
              <a:rPr lang="en-US" sz="2400" b="1" dirty="0" smtClean="0">
                <a:hlinkClick r:id="rId5"/>
              </a:rPr>
              <a:t>CompTIA Project+</a:t>
            </a:r>
            <a:r>
              <a:rPr lang="en-US" sz="2400" dirty="0" smtClean="0">
                <a:hlinkClick r:id="rId5"/>
              </a:rPr>
              <a:t> </a:t>
            </a:r>
            <a:r>
              <a:rPr lang="en-US" sz="2400" dirty="0" smtClean="0"/>
              <a:t>has less requirements but is not as well recognized as PMP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3372"/>
            <a:ext cx="7972124" cy="1293028"/>
          </a:xfrm>
        </p:spPr>
        <p:txBody>
          <a:bodyPr/>
          <a:lstStyle/>
          <a:p>
            <a:r>
              <a:rPr lang="en-US" dirty="0" smtClean="0"/>
              <a:t>Project Management Software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534400" cy="4876800"/>
          </a:xfrm>
        </p:spPr>
        <p:txBody>
          <a:bodyPr>
            <a:normAutofit/>
          </a:bodyPr>
          <a:lstStyle/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dirty="0" smtClean="0"/>
              <a:t>There are hundreds </a:t>
            </a:r>
            <a:r>
              <a:rPr lang="en-US" sz="2800" dirty="0"/>
              <a:t>of different products to assist in performing project </a:t>
            </a:r>
            <a:r>
              <a:rPr lang="en-US" sz="2800" dirty="0" smtClean="0"/>
              <a:t>management</a:t>
            </a:r>
          </a:p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endParaRPr lang="en-US" sz="2800" dirty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dirty="0"/>
              <a:t>Three main categories of tools:</a:t>
            </a:r>
          </a:p>
          <a:p>
            <a:pPr marL="548640" lvl="1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defRPr/>
            </a:pPr>
            <a:r>
              <a:rPr lang="en-US" sz="2800" dirty="0"/>
              <a:t>Low-end </a:t>
            </a:r>
            <a:r>
              <a:rPr lang="en-US" sz="2800" dirty="0" smtClean="0"/>
              <a:t>tools</a:t>
            </a:r>
            <a:endParaRPr lang="en-US" sz="2800" dirty="0"/>
          </a:p>
          <a:p>
            <a:pPr marL="548640" lvl="1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defRPr/>
            </a:pPr>
            <a:r>
              <a:rPr lang="en-US" sz="2800" dirty="0"/>
              <a:t>Midrange </a:t>
            </a:r>
            <a:r>
              <a:rPr lang="en-US" sz="2800" dirty="0" smtClean="0"/>
              <a:t>tools</a:t>
            </a:r>
            <a:endParaRPr lang="en-US" sz="2800" dirty="0"/>
          </a:p>
          <a:p>
            <a:pPr marL="548640" lvl="1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defRPr/>
            </a:pPr>
            <a:r>
              <a:rPr lang="en-US" sz="2800" dirty="0"/>
              <a:t>High-end </a:t>
            </a:r>
            <a:r>
              <a:rPr lang="en-US" sz="2800" dirty="0" smtClean="0"/>
              <a:t>tools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5605"/>
            <a:ext cx="7940040" cy="1293028"/>
          </a:xfrm>
        </p:spPr>
        <p:txBody>
          <a:bodyPr/>
          <a:lstStyle/>
          <a:p>
            <a:r>
              <a:rPr lang="en-US" dirty="0" smtClean="0"/>
              <a:t>Project Management Software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534400" cy="4876800"/>
          </a:xfrm>
        </p:spPr>
        <p:txBody>
          <a:bodyPr>
            <a:normAutofit/>
          </a:bodyPr>
          <a:lstStyle/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3200" dirty="0" smtClean="0"/>
              <a:t>Various software includes:</a:t>
            </a:r>
          </a:p>
          <a:p>
            <a:pPr marL="674370" lvl="1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u="sng" dirty="0" err="1" smtClean="0">
                <a:hlinkClick r:id="rId3"/>
              </a:rPr>
              <a:t>BaseCamp</a:t>
            </a:r>
            <a:endParaRPr lang="en-US" sz="2800" u="sng" dirty="0" smtClean="0"/>
          </a:p>
          <a:p>
            <a:pPr marL="674370" lvl="1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u="sng" dirty="0" err="1" smtClean="0">
                <a:hlinkClick r:id="rId4"/>
              </a:rPr>
              <a:t>Clarizen</a:t>
            </a:r>
            <a:endParaRPr lang="en-US" sz="2800" u="sng" dirty="0" smtClean="0"/>
          </a:p>
          <a:p>
            <a:pPr marL="674370" lvl="1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u="sng" dirty="0" err="1">
                <a:hlinkClick r:id="rId5"/>
              </a:rPr>
              <a:t>Collabtive</a:t>
            </a:r>
            <a:r>
              <a:rPr lang="en-US" sz="2800" dirty="0"/>
              <a:t> (open source</a:t>
            </a:r>
            <a:r>
              <a:rPr lang="en-US" sz="2800" dirty="0" smtClean="0"/>
              <a:t>)</a:t>
            </a:r>
          </a:p>
          <a:p>
            <a:pPr marL="674370" lvl="1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u="sng" dirty="0" err="1">
                <a:hlinkClick r:id="rId6"/>
              </a:rPr>
              <a:t>dotProject</a:t>
            </a:r>
            <a:r>
              <a:rPr lang="en-US" sz="2800" dirty="0"/>
              <a:t> (open source</a:t>
            </a:r>
            <a:r>
              <a:rPr lang="en-US" sz="2800" dirty="0" smtClean="0"/>
              <a:t>)</a:t>
            </a:r>
          </a:p>
          <a:p>
            <a:pPr marL="674370" lvl="1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u="sng" dirty="0" err="1" smtClean="0">
                <a:hlinkClick r:id="rId7"/>
              </a:rPr>
              <a:t>OneDesk</a:t>
            </a:r>
            <a:endParaRPr lang="en-US" sz="2800" u="sng" dirty="0" smtClean="0"/>
          </a:p>
          <a:p>
            <a:pPr marL="674370" lvl="1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u="sng" dirty="0">
                <a:hlinkClick r:id="rId8"/>
              </a:rPr>
              <a:t>Genius </a:t>
            </a:r>
            <a:r>
              <a:rPr lang="en-US" sz="2800" u="sng" dirty="0" smtClean="0">
                <a:hlinkClick r:id="rId8"/>
              </a:rPr>
              <a:t>Inside</a:t>
            </a:r>
            <a:endParaRPr lang="en-US" sz="2800" u="sng" dirty="0" smtClean="0"/>
          </a:p>
          <a:p>
            <a:pPr marL="674370" lvl="1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u="sng" dirty="0" err="1">
                <a:hlinkClick r:id="rId9"/>
              </a:rPr>
              <a:t>PlanBox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152400"/>
            <a:ext cx="8534400" cy="1143000"/>
          </a:xfrm>
        </p:spPr>
        <p:txBody>
          <a:bodyPr lIns="92075" tIns="46038" rIns="92075" bIns="46038">
            <a:noAutofit/>
          </a:bodyPr>
          <a:lstStyle/>
          <a:p>
            <a:r>
              <a:rPr lang="en-US" sz="3200" dirty="0" smtClean="0"/>
              <a:t>Motivation for Studying Information Technology (IT) Project Management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25767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400" dirty="0" smtClean="0"/>
              <a:t>IT Projects have a terrible track record, as described in the “What Went Wrong?” </a:t>
            </a:r>
          </a:p>
          <a:p>
            <a:pPr>
              <a:spcBef>
                <a:spcPct val="100000"/>
              </a:spcBef>
            </a:pPr>
            <a:endParaRPr lang="en-US" dirty="0" smtClean="0"/>
          </a:p>
          <a:p>
            <a:pPr>
              <a:spcBef>
                <a:spcPct val="100000"/>
              </a:spcBef>
            </a:pPr>
            <a:endParaRPr lang="en-US" dirty="0" smtClean="0"/>
          </a:p>
          <a:p>
            <a:pPr>
              <a:spcBef>
                <a:spcPct val="100000"/>
              </a:spcBef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648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3277"/>
            <a:ext cx="8229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Advantages of Using Formal </a:t>
            </a:r>
            <a:br>
              <a:rPr lang="en-US" dirty="0" smtClean="0"/>
            </a:br>
            <a:r>
              <a:rPr lang="en-US" dirty="0" smtClean="0"/>
              <a:t>Project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4910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Better control of financial, physical, and human resources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Improved customer relations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Shorter development times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Lower costs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Higher quality and increased reliability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Higher profit margins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Improved productivity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Better internal coordination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Higher worker morale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Is a Project?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8001000" cy="4648200"/>
          </a:xfrm>
        </p:spPr>
        <p:txBody>
          <a:bodyPr/>
          <a:lstStyle/>
          <a:p>
            <a:pPr marL="0" indent="0">
              <a:spcBef>
                <a:spcPct val="70000"/>
              </a:spcBef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project</a:t>
            </a:r>
            <a:r>
              <a:rPr lang="en-US" sz="2400" dirty="0" smtClean="0"/>
              <a:t> is “a temporary endeavor undertaken to create a unique product, service, or result” </a:t>
            </a:r>
            <a:r>
              <a:rPr lang="en-US" sz="1600" dirty="0" smtClean="0"/>
              <a:t>(</a:t>
            </a:r>
            <a:r>
              <a:rPr lang="en-US" sz="1200" dirty="0" smtClean="0"/>
              <a:t>PMBOK</a:t>
            </a:r>
            <a:r>
              <a:rPr lang="en-US" sz="1200" dirty="0" smtClean="0">
                <a:cs typeface="Times New Roman" pitchFamily="18" charset="0"/>
              </a:rPr>
              <a:t>® Guide, Fifth Edition, 2012</a:t>
            </a:r>
            <a:r>
              <a:rPr lang="en-US" sz="1600" dirty="0" smtClean="0">
                <a:cs typeface="Times New Roman" pitchFamily="18" charset="0"/>
              </a:rPr>
              <a:t>)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spcBef>
                <a:spcPct val="70000"/>
              </a:spcBef>
              <a:buNone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0800"/>
            <a:ext cx="29718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67436"/>
            <a:ext cx="7239000" cy="43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377940" cy="1293028"/>
          </a:xfrm>
        </p:spPr>
        <p:txBody>
          <a:bodyPr/>
          <a:lstStyle/>
          <a:p>
            <a:r>
              <a:rPr lang="en-US" dirty="0" smtClean="0"/>
              <a:t>Project Attributes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955280" cy="495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project </a:t>
            </a:r>
          </a:p>
          <a:p>
            <a:pPr lvl="1"/>
            <a:r>
              <a:rPr lang="en-US" sz="2800" dirty="0" smtClean="0"/>
              <a:t>has a unique purpose</a:t>
            </a:r>
          </a:p>
          <a:p>
            <a:pPr lvl="1"/>
            <a:r>
              <a:rPr lang="en-US" sz="2800" dirty="0" smtClean="0"/>
              <a:t>is temporary</a:t>
            </a:r>
          </a:p>
          <a:p>
            <a:pPr lvl="1"/>
            <a:r>
              <a:rPr lang="en-US" sz="2800" dirty="0" smtClean="0"/>
              <a:t>is developed using progressive elaboration</a:t>
            </a:r>
          </a:p>
          <a:p>
            <a:pPr lvl="1"/>
            <a:r>
              <a:rPr lang="en-US" sz="2800" dirty="0" smtClean="0"/>
              <a:t>requires resources, often from various areas</a:t>
            </a:r>
          </a:p>
          <a:p>
            <a:pPr lvl="1"/>
            <a:r>
              <a:rPr lang="en-US" sz="2800" dirty="0" smtClean="0"/>
              <a:t>should have a primary customer or sponsor</a:t>
            </a:r>
          </a:p>
          <a:p>
            <a:pPr lvl="2"/>
            <a:r>
              <a:rPr lang="en-US" sz="2800" dirty="0" smtClean="0"/>
              <a:t>The </a:t>
            </a:r>
            <a:r>
              <a:rPr lang="en-US" sz="2800" b="1" dirty="0" smtClean="0"/>
              <a:t>project sponsor</a:t>
            </a:r>
            <a:r>
              <a:rPr lang="en-US" sz="2800" dirty="0" smtClean="0"/>
              <a:t> usually provides the direction and funding for the project</a:t>
            </a:r>
          </a:p>
          <a:p>
            <a:pPr lvl="1"/>
            <a:r>
              <a:rPr lang="en-US" sz="2800" dirty="0" smtClean="0"/>
              <a:t>involves uncertainty</a:t>
            </a:r>
          </a:p>
          <a:p>
            <a:endParaRPr lang="en-US" sz="4000" dirty="0" smtClean="0"/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377940" cy="1293028"/>
          </a:xfrm>
        </p:spPr>
        <p:txBody>
          <a:bodyPr/>
          <a:lstStyle/>
          <a:p>
            <a:r>
              <a:rPr lang="en-US" dirty="0" smtClean="0"/>
              <a:t>Project and Program Managers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Project managers </a:t>
            </a:r>
            <a:r>
              <a:rPr lang="en-US" sz="2800" dirty="0" smtClean="0"/>
              <a:t>work with project sponsors, project team, and other people involved in a project to meet project goals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/>
              <a:t>Program</a:t>
            </a:r>
            <a:r>
              <a:rPr lang="en-US" sz="2800" dirty="0" smtClean="0"/>
              <a:t>: group of related projects managed in a coordinated way to obtain benefits and control not available from managing them individually (PMBOK</a:t>
            </a:r>
            <a:r>
              <a:rPr lang="en-US" sz="2800" dirty="0" smtClean="0">
                <a:cs typeface="Times New Roman" pitchFamily="18" charset="0"/>
              </a:rPr>
              <a:t>®</a:t>
            </a:r>
            <a:r>
              <a:rPr lang="en-US" sz="2800" dirty="0" smtClean="0"/>
              <a:t> Guide, Fifth Edition, 2012)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12930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 and Project Portfolio Management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050792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sz="2800" dirty="0" smtClean="0"/>
              <a:t>A </a:t>
            </a:r>
            <a:r>
              <a:rPr lang="en-US" sz="2800" b="1" dirty="0" smtClean="0"/>
              <a:t>program</a:t>
            </a:r>
            <a:r>
              <a:rPr lang="en-US" sz="2800" dirty="0" smtClean="0"/>
              <a:t> is “a group of related projects managed in a coordinated way to obtain benefits and control not available from managing them individually” (PMBOK® Guide, Fifth Edition, 2012)</a:t>
            </a:r>
          </a:p>
          <a:p>
            <a:pPr marL="274320" indent="-274320"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sz="2800" dirty="0" smtClean="0"/>
              <a:t>A </a:t>
            </a:r>
            <a:r>
              <a:rPr lang="en-US" sz="2800" b="1" dirty="0" smtClean="0"/>
              <a:t>program manager </a:t>
            </a:r>
            <a:r>
              <a:rPr lang="en-US" sz="2800" dirty="0" smtClean="0"/>
              <a:t>provides leadership and direction for the project managers heading the projects within the program</a:t>
            </a:r>
          </a:p>
          <a:p>
            <a:pPr marL="548640" lvl="1" fontAlgn="auto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377940" cy="1293028"/>
          </a:xfrm>
        </p:spPr>
        <p:txBody>
          <a:bodyPr/>
          <a:lstStyle/>
          <a:p>
            <a:r>
              <a:rPr lang="en-US" dirty="0" smtClean="0"/>
              <a:t>Project Portfolio Management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idx="1"/>
          </p:nvPr>
        </p:nvSpPr>
        <p:spPr>
          <a:xfrm>
            <a:off x="5638800" y="1828800"/>
            <a:ext cx="33909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Organizations group and manage projects and programs as a portfolio of investments that contribute to the entire enterprise’s success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9" name="Picture 7" descr="http://www.pmvista.com/wp-content/uploads/2011/09/imag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398827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1109</Words>
  <Application>Microsoft Office PowerPoint</Application>
  <PresentationFormat>On-screen Show (4:3)</PresentationFormat>
  <Paragraphs>236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Rounded MT Bold</vt:lpstr>
      <vt:lpstr>Calibri</vt:lpstr>
      <vt:lpstr>Rockwell</vt:lpstr>
      <vt:lpstr>Rockwell Condensed</vt:lpstr>
      <vt:lpstr>Symbol</vt:lpstr>
      <vt:lpstr>Times New Roman</vt:lpstr>
      <vt:lpstr>Wingdings</vt:lpstr>
      <vt:lpstr>Wingdings 2</vt:lpstr>
      <vt:lpstr>Custom Design</vt:lpstr>
      <vt:lpstr>Wood Type</vt:lpstr>
      <vt:lpstr>Introduction to Project Management</vt:lpstr>
      <vt:lpstr>Introduction</vt:lpstr>
      <vt:lpstr>Motivation for Studying Information Technology (IT) Project Management</vt:lpstr>
      <vt:lpstr>Advantages of Using Formal  Project Management</vt:lpstr>
      <vt:lpstr>What Is a Project?</vt:lpstr>
      <vt:lpstr>Project Attributes</vt:lpstr>
      <vt:lpstr>Project and Program Managers</vt:lpstr>
      <vt:lpstr>Program and Project Portfolio Management</vt:lpstr>
      <vt:lpstr>Project Portfolio Management</vt:lpstr>
      <vt:lpstr>Sample Project Portfolio Approach</vt:lpstr>
      <vt:lpstr>Project Management Offices</vt:lpstr>
      <vt:lpstr>The Triple Constraint of Project Management</vt:lpstr>
      <vt:lpstr>What is Project Management?</vt:lpstr>
      <vt:lpstr>Project Management Knowledge Areas</vt:lpstr>
      <vt:lpstr>Project Management Tools and Techniques</vt:lpstr>
      <vt:lpstr>Why the Improvements?</vt:lpstr>
      <vt:lpstr>Project Success</vt:lpstr>
      <vt:lpstr>What Helps Projects Succeed?*</vt:lpstr>
      <vt:lpstr>The Role of the Project Manager</vt:lpstr>
      <vt:lpstr>Suggested Skills for Project Managers</vt:lpstr>
      <vt:lpstr>Ten Most Important Skills and Competencies for Project Managers</vt:lpstr>
      <vt:lpstr>Careers for IT Project Managers</vt:lpstr>
      <vt:lpstr>The Project Management Profession</vt:lpstr>
      <vt:lpstr>Project Management Certification</vt:lpstr>
      <vt:lpstr>Project Management Software</vt:lpstr>
      <vt:lpstr>Project Management Software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ermias.abebe@outlook.com</cp:lastModifiedBy>
  <cp:revision>216</cp:revision>
  <dcterms:created xsi:type="dcterms:W3CDTF">2001-07-05T23:10:12Z</dcterms:created>
  <dcterms:modified xsi:type="dcterms:W3CDTF">2018-10-21T19:02:05Z</dcterms:modified>
</cp:coreProperties>
</file>