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4053" r:id="rId2"/>
  </p:sldMasterIdLst>
  <p:notesMasterIdLst>
    <p:notesMasterId r:id="rId30"/>
  </p:notesMasterIdLst>
  <p:handoutMasterIdLst>
    <p:handoutMasterId r:id="rId31"/>
  </p:handoutMasterIdLst>
  <p:sldIdLst>
    <p:sldId id="397" r:id="rId3"/>
    <p:sldId id="353" r:id="rId4"/>
    <p:sldId id="354" r:id="rId5"/>
    <p:sldId id="356" r:id="rId6"/>
    <p:sldId id="357" r:id="rId7"/>
    <p:sldId id="362" r:id="rId8"/>
    <p:sldId id="359" r:id="rId9"/>
    <p:sldId id="361" r:id="rId10"/>
    <p:sldId id="406" r:id="rId11"/>
    <p:sldId id="381" r:id="rId12"/>
    <p:sldId id="364" r:id="rId13"/>
    <p:sldId id="402" r:id="rId14"/>
    <p:sldId id="378" r:id="rId15"/>
    <p:sldId id="368" r:id="rId16"/>
    <p:sldId id="370" r:id="rId17"/>
    <p:sldId id="371" r:id="rId18"/>
    <p:sldId id="372" r:id="rId19"/>
    <p:sldId id="383" r:id="rId20"/>
    <p:sldId id="374" r:id="rId21"/>
    <p:sldId id="376" r:id="rId22"/>
    <p:sldId id="404" r:id="rId23"/>
    <p:sldId id="384" r:id="rId24"/>
    <p:sldId id="385" r:id="rId25"/>
    <p:sldId id="386" r:id="rId26"/>
    <p:sldId id="387" r:id="rId27"/>
    <p:sldId id="405" r:id="rId28"/>
    <p:sldId id="408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walbe" initials="k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5B5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77265" autoAdjust="0"/>
  </p:normalViewPr>
  <p:slideViewPr>
    <p:cSldViewPr>
      <p:cViewPr varScale="1">
        <p:scale>
          <a:sx n="65" d="100"/>
          <a:sy n="65" d="100"/>
        </p:scale>
        <p:origin x="188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90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71A8CE-0E72-460B-898D-9FCAF66DD7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77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39DB59F-DBFB-47E5-BFE8-743E11972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89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C327F-7E80-4D08-B8B0-0F574A3B94B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11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DB59F-DBFB-47E5-BFE8-743E1197247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25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DB59F-DBFB-47E5-BFE8-743E1197247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79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DB59F-DBFB-47E5-BFE8-743E1197247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01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DB59F-DBFB-47E5-BFE8-743E1197247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7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DB59F-DBFB-47E5-BFE8-743E1197247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40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DB59F-DBFB-47E5-BFE8-743E1197247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78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DB59F-DBFB-47E5-BFE8-743E1197247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83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DB59F-DBFB-47E5-BFE8-743E1197247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01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DB59F-DBFB-47E5-BFE8-743E1197247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82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DB59F-DBFB-47E5-BFE8-743E1197247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82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DB59F-DBFB-47E5-BFE8-743E1197247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95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DB59F-DBFB-47E5-BFE8-743E1197247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33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DB59F-DBFB-47E5-BFE8-743E1197247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35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DB59F-DBFB-47E5-BFE8-743E1197247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63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DB59F-DBFB-47E5-BFE8-743E1197247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09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DB59F-DBFB-47E5-BFE8-743E1197247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30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DB59F-DBFB-47E5-BFE8-743E1197247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255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DB59F-DBFB-47E5-BFE8-743E1197247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3630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DB59F-DBFB-47E5-BFE8-743E1197247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5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DB59F-DBFB-47E5-BFE8-743E1197247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71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DB59F-DBFB-47E5-BFE8-743E1197247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68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DB59F-DBFB-47E5-BFE8-743E1197247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60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DB59F-DBFB-47E5-BFE8-743E1197247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9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DB59F-DBFB-47E5-BFE8-743E1197247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2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DB59F-DBFB-47E5-BFE8-743E1197247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28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DB59F-DBFB-47E5-BFE8-743E1197247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EDAA1-AB8B-4818-B524-3A50969A2F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141E6-86B5-4F33-80CE-1E6AB03295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DBA7C-0D50-4EB9-909A-D860461C6E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A04C-D7CF-4861-95F0-3F5ACF508755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Information Systems Project Management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B07F9D3B-BD25-4DCF-AF32-D3854EEF4F1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67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C42F-EA91-460E-9436-9A6C9B1CB0C6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Information Systems Project Management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76A5-8D43-491D-83BE-00FCABAA151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26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Information Systems Project Management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3CDB78CB-3422-490B-B33A-0EFCD59A8AA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76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Information Systems Project Management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20D06-D837-4474-A924-C0EEF7F6304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72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Information Systems Project Management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7087B-5585-4BF4-877F-DCE878DD0A5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37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Information Systems Project Management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27A9B-B1EF-4088-9195-D95AFC8BA39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4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Information Systems Project Management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A033E-8EDD-4339-B466-9532F96458E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23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Information Systems Project Management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969FD-CB8E-48F9-A41B-0AACA2151B8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56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7053E-F83E-4271-AA08-D5C8F0521D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40E53-27DF-44E5-9BF4-BA90E52A753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57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Information Systems Project Management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33165-E992-4DBA-A9ED-59178CD6CF3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2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Information Systems Project Management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F0DD1-7F29-40C4-B5F0-16CFC2F162E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92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9E4DD-5D64-4A63-89E9-4C623F7791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5B2B2-4C46-45EE-BEF1-8C3D9FBA39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8515F-EAA7-497F-A8F6-4CE386C3FA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A7672-6F35-4B80-8974-351A77EC4C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9E3D6-3C62-42FF-A07A-362FC34BCC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9A391-6174-4976-A8AD-AEA04E6879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DDE7D-2F39-4F2E-B126-93BFCEB7F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rgbClr val="89898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F0DB9A2-6BF9-4BB6-B94C-EBCA491697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F0DB9A2-6BF9-4BB6-B94C-EBCA491697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7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pts.ttu.edu/infotech/pmguide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mi.org/Certification/New-PMI-Agile-Certification.asp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7244" y="3276600"/>
            <a:ext cx="7772400" cy="13493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Project Management</a:t>
            </a:r>
            <a:r>
              <a:rPr lang="en-US" sz="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rPr>
              <a:t> &amp; Information Technology</a:t>
            </a:r>
            <a:endParaRPr sz="4000" dirty="0">
              <a:effectLst>
                <a:outerShdw blurRad="38100" dist="38100" dir="2700000" algn="tl">
                  <a:srgbClr val="FFFFFF"/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1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360" y="353210"/>
            <a:ext cx="8321040" cy="1293028"/>
          </a:xfrm>
        </p:spPr>
        <p:txBody>
          <a:bodyPr>
            <a:normAutofit/>
          </a:bodyPr>
          <a:lstStyle/>
          <a:p>
            <a:r>
              <a:rPr lang="en-US" b="1" dirty="0" smtClean="0"/>
              <a:t>Top Management Commitment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46238"/>
            <a:ext cx="8077200" cy="4525962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/>
              <a:t>People in top management positions are key stakeholders in projects</a:t>
            </a:r>
          </a:p>
          <a:p>
            <a:pPr algn="just"/>
            <a:r>
              <a:rPr lang="en-US" sz="3200" dirty="0" smtClean="0"/>
              <a:t>A very important factor in helping project managers successfully lead projects is the level of commitment and support they receive from top management</a:t>
            </a:r>
          </a:p>
          <a:p>
            <a:pPr marL="0" indent="0" algn="just">
              <a:buNone/>
            </a:pPr>
            <a:r>
              <a:rPr lang="en-US" sz="3200" b="1" dirty="0" smtClean="0"/>
              <a:t>How does Top Management help a project?</a:t>
            </a:r>
          </a:p>
          <a:p>
            <a:pPr marL="0" indent="0" algn="just">
              <a:buNone/>
            </a:pPr>
            <a:endParaRPr lang="en-US" sz="3200" dirty="0" smtClean="0"/>
          </a:p>
          <a:p>
            <a:pPr algn="just"/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Information Systems Project Management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D9659-824B-46C0-8A9A-C90F38C1F82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8305800" cy="868362"/>
          </a:xfrm>
        </p:spPr>
        <p:txBody>
          <a:bodyPr/>
          <a:lstStyle/>
          <a:p>
            <a:r>
              <a:rPr lang="en-US" b="1" dirty="0" smtClean="0"/>
              <a:t>Stakeholder Management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186738" cy="4791075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Project managers must take time to identify, understand, and manage relationships with all project stakeholders</a:t>
            </a:r>
          </a:p>
          <a:p>
            <a:pPr algn="just"/>
            <a:r>
              <a:rPr lang="en-US" sz="3200" dirty="0" smtClean="0"/>
              <a:t>Using the four frames of organizations can help meet stakeholder needs and expectations</a:t>
            </a:r>
          </a:p>
          <a:p>
            <a:pPr marL="0" indent="0" algn="ctr">
              <a:buNone/>
            </a:pPr>
            <a:r>
              <a:rPr lang="en-US" sz="3200" b="1" dirty="0" smtClean="0"/>
              <a:t>Who is often considered one of the most important stakeholders?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Information Systems Project Management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03C56F-5C73-4B50-B727-45D4BBD1A5BA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" y="370118"/>
            <a:ext cx="8010596" cy="129302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Organizational Commitment to IT</a:t>
            </a:r>
            <a:endParaRPr lang="en-US" b="1" dirty="0" smtClean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1"/>
            <a:ext cx="7772400" cy="4419600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If the organization has a negative attitude toward IT, it will be difficult for an IT project to succeed</a:t>
            </a:r>
          </a:p>
          <a:p>
            <a:pPr algn="just"/>
            <a:r>
              <a:rPr lang="en-US" sz="3200" dirty="0" smtClean="0"/>
              <a:t>Having a Chief Information Officer (CIO) at a high level in the organization helps IT projects</a:t>
            </a:r>
          </a:p>
          <a:p>
            <a:pPr algn="just"/>
            <a:r>
              <a:rPr lang="en-US" sz="3200" dirty="0" smtClean="0"/>
              <a:t>Assigning non-IT people to IT projects also encourage more commitment</a:t>
            </a:r>
          </a:p>
        </p:txBody>
      </p:sp>
      <p:sp>
        <p:nvSpPr>
          <p:cNvPr id="2457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Systems Project Management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C14C8-748D-45F4-A615-C9B861DBA90E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9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55280" cy="1293028"/>
          </a:xfrm>
        </p:spPr>
        <p:txBody>
          <a:bodyPr/>
          <a:lstStyle/>
          <a:p>
            <a:r>
              <a:rPr lang="en-US" b="1" dirty="0" smtClean="0"/>
              <a:t>IT Governance / Standards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94360" y="1674028"/>
            <a:ext cx="8244840" cy="4589612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/>
              <a:t>IT governance </a:t>
            </a:r>
            <a:r>
              <a:rPr lang="en-US" sz="2800" dirty="0" smtClean="0"/>
              <a:t>addresses the authority and control for key IT activities in organizations,  including IT infrastructure, IT use, and project management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b="1" dirty="0" smtClean="0"/>
              <a:t>Standards</a:t>
            </a:r>
          </a:p>
          <a:p>
            <a:pPr lvl="1" algn="just"/>
            <a:r>
              <a:rPr lang="en-US" sz="2800" dirty="0" smtClean="0"/>
              <a:t>PMO or simply having templates/forms</a:t>
            </a:r>
          </a:p>
          <a:p>
            <a:pPr lvl="1" algn="just"/>
            <a:r>
              <a:rPr lang="en-US" sz="2800" dirty="0" smtClean="0"/>
              <a:t>Example:  </a:t>
            </a:r>
            <a:r>
              <a:rPr lang="en-US" sz="2800" dirty="0" smtClean="0">
                <a:hlinkClick r:id="rId3"/>
              </a:rPr>
              <a:t>Texas Tech IT PM Standards</a:t>
            </a: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Information Systems Project Management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EF594-0173-4A44-8AC4-5B30AA86934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" y="381000"/>
            <a:ext cx="7955280" cy="1293028"/>
          </a:xfrm>
        </p:spPr>
        <p:txBody>
          <a:bodyPr>
            <a:normAutofit/>
          </a:bodyPr>
          <a:lstStyle/>
          <a:p>
            <a:r>
              <a:rPr lang="en-US" b="1" dirty="0" smtClean="0"/>
              <a:t>Project Phases and the Project Life Cycle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594360" y="1674028"/>
            <a:ext cx="8244840" cy="4589612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2800" dirty="0" smtClean="0"/>
              <a:t>A </a:t>
            </a:r>
            <a:r>
              <a:rPr lang="en-US" sz="2800" b="1" dirty="0" smtClean="0"/>
              <a:t>project life cycle</a:t>
            </a:r>
            <a:r>
              <a:rPr lang="en-US" sz="2800" dirty="0" smtClean="0"/>
              <a:t> is a collection of project phases that defines</a:t>
            </a:r>
          </a:p>
          <a:p>
            <a:pPr lvl="1" algn="just">
              <a:lnSpc>
                <a:spcPct val="90000"/>
              </a:lnSpc>
            </a:pPr>
            <a:r>
              <a:rPr lang="en-US" sz="2800" dirty="0" smtClean="0"/>
              <a:t>what work will be performed in each phase</a:t>
            </a:r>
          </a:p>
          <a:p>
            <a:pPr lvl="1" algn="just">
              <a:lnSpc>
                <a:spcPct val="90000"/>
              </a:lnSpc>
            </a:pPr>
            <a:r>
              <a:rPr lang="en-US" sz="2800" dirty="0" smtClean="0"/>
              <a:t>what deliverables will be produced and when</a:t>
            </a:r>
          </a:p>
          <a:p>
            <a:pPr lvl="1" algn="just">
              <a:lnSpc>
                <a:spcPct val="90000"/>
              </a:lnSpc>
            </a:pPr>
            <a:r>
              <a:rPr lang="en-US" sz="2800" dirty="0" smtClean="0"/>
              <a:t>who is involved in each phase, and </a:t>
            </a:r>
          </a:p>
          <a:p>
            <a:pPr lvl="1" algn="just">
              <a:lnSpc>
                <a:spcPct val="90000"/>
              </a:lnSpc>
            </a:pPr>
            <a:r>
              <a:rPr lang="en-US" sz="2800" dirty="0" smtClean="0"/>
              <a:t>how management will control and approve work produced in each phase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/>
              <a:t>A </a:t>
            </a:r>
            <a:r>
              <a:rPr lang="en-US" sz="2800" b="1" dirty="0" smtClean="0"/>
              <a:t>deliverable</a:t>
            </a:r>
            <a:r>
              <a:rPr lang="en-US" sz="2800" dirty="0" smtClean="0"/>
              <a:t> is a product or service produced or provided as part of a project</a:t>
            </a:r>
          </a:p>
          <a:p>
            <a:pPr algn="just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2662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Systems Project Management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6721C-6BC0-4C07-9A39-4E0D16EE6CE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381000"/>
            <a:ext cx="8265202" cy="1293028"/>
          </a:xfrm>
        </p:spPr>
        <p:txBody>
          <a:bodyPr>
            <a:normAutofit/>
          </a:bodyPr>
          <a:lstStyle/>
          <a:p>
            <a:r>
              <a:rPr lang="en-US" b="1" dirty="0" smtClean="0"/>
              <a:t>Phases of the Traditional Project Life Cycle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Information Systems Project Management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DC9D79A6-F114-4CB1-8985-7DBC117EBAC0}" type="slidenum">
              <a:rPr lang="en-US" smtClean="0"/>
              <a:pPr>
                <a:buFontTx/>
                <a:buNone/>
                <a:defRPr/>
              </a:pPr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8265203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487362"/>
          </a:xfrm>
        </p:spPr>
        <p:txBody>
          <a:bodyPr>
            <a:noAutofit/>
          </a:bodyPr>
          <a:lstStyle/>
          <a:p>
            <a:r>
              <a:rPr lang="en-US" b="1" dirty="0" smtClean="0"/>
              <a:t>Product Life Cycles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305800" cy="45720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The </a:t>
            </a:r>
            <a:r>
              <a:rPr lang="en-US" sz="2800" b="1" dirty="0" smtClean="0"/>
              <a:t>Systems Development Life Cycle (SDLC)</a:t>
            </a:r>
            <a:r>
              <a:rPr lang="en-US" sz="2800" dirty="0" smtClean="0"/>
              <a:t> is a framework for describing the phases involved in developing and maintaining information systems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Systems development projects can follow </a:t>
            </a:r>
          </a:p>
          <a:p>
            <a:pPr lvl="1" algn="just"/>
            <a:r>
              <a:rPr lang="en-US" sz="2800" b="1" dirty="0" smtClean="0"/>
              <a:t>Predictive life cycle</a:t>
            </a:r>
          </a:p>
          <a:p>
            <a:pPr lvl="1" algn="just"/>
            <a:r>
              <a:rPr lang="en-US" sz="2800" b="1" dirty="0" smtClean="0"/>
              <a:t>Adaptive Software Development (ASD)</a:t>
            </a:r>
            <a:r>
              <a:rPr lang="en-US" sz="2800" dirty="0" smtClean="0"/>
              <a:t> </a:t>
            </a:r>
            <a:r>
              <a:rPr lang="en-US" sz="2800" b="1" dirty="0" smtClean="0"/>
              <a:t>life cycle</a:t>
            </a: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Information Systems Project Management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65920-7E31-46B5-8B7E-9CD60737DC3C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Examples of Predictive Life Cycle Models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8229600" cy="48307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Waterfall model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Spiral model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Incremental build model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Prototyping model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Rapid Application Development (RAD) model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Information Systems Project Management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B79B3-05A3-4B8C-B607-F4486E5A67C2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40575"/>
            <a:ext cx="4572000" cy="288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360" y="457200"/>
            <a:ext cx="7955280" cy="1293028"/>
          </a:xfrm>
        </p:spPr>
        <p:txBody>
          <a:bodyPr/>
          <a:lstStyle/>
          <a:p>
            <a:r>
              <a:rPr lang="en-US" b="1" dirty="0" smtClean="0"/>
              <a:t>Agile Software Development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4360" y="1750228"/>
            <a:ext cx="8168640" cy="4513412"/>
          </a:xfrm>
        </p:spPr>
        <p:txBody>
          <a:bodyPr>
            <a:normAutofit/>
          </a:bodyPr>
          <a:lstStyle/>
          <a:p>
            <a:pPr algn="just"/>
            <a:r>
              <a:rPr lang="en-US" sz="3600" dirty="0" smtClean="0"/>
              <a:t>Agile software development has become popular to describe new approaches that focus on close collaboration between programming teams and business experts</a:t>
            </a:r>
          </a:p>
          <a:p>
            <a:pPr algn="just"/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Information Systems Project Management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D9659-824B-46C0-8A9A-C90F38C1F82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" y="457200"/>
            <a:ext cx="7955280" cy="129302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Importance of Project Phases and Management Reviews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>
          <a:xfrm>
            <a:off x="594360" y="2057400"/>
            <a:ext cx="8168640" cy="4206240"/>
          </a:xfrm>
        </p:spPr>
        <p:txBody>
          <a:bodyPr>
            <a:noAutofit/>
          </a:bodyPr>
          <a:lstStyle/>
          <a:p>
            <a:r>
              <a:rPr lang="en-US" sz="3200" dirty="0" smtClean="0"/>
              <a:t>A project should successfully pass through each of the project phases in order to continue on to the next</a:t>
            </a:r>
          </a:p>
          <a:p>
            <a:pPr algn="just"/>
            <a:r>
              <a:rPr lang="en-US" sz="3200" dirty="0" smtClean="0"/>
              <a:t>Management reviews, also called </a:t>
            </a:r>
            <a:r>
              <a:rPr lang="en-US" sz="3200" b="1" dirty="0" smtClean="0"/>
              <a:t>phase exits</a:t>
            </a:r>
            <a:r>
              <a:rPr lang="en-US" sz="3200" dirty="0" smtClean="0"/>
              <a:t> or </a:t>
            </a:r>
            <a:r>
              <a:rPr lang="en-US" sz="3200" b="1" dirty="0" smtClean="0"/>
              <a:t>kill points</a:t>
            </a:r>
            <a:r>
              <a:rPr lang="en-US" sz="3200" dirty="0" smtClean="0"/>
              <a:t>, should occur after each phase to evaluate the project’s progress, likely success, and continued compatibility with organizational goals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Information Systems Project Management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3665F-2A2C-41B7-B054-D29178245054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276578" y="232279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Projects Cannot Be Run In Isolation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382000" cy="4530725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Projects must operate in a broad organizational environment</a:t>
            </a:r>
          </a:p>
          <a:p>
            <a:r>
              <a:rPr lang="en-US" sz="2800" dirty="0" smtClean="0"/>
              <a:t>Project managers need to use </a:t>
            </a:r>
            <a:r>
              <a:rPr lang="en-US" sz="2800" b="1" dirty="0" smtClean="0"/>
              <a:t>systems thinking</a:t>
            </a:r>
          </a:p>
          <a:p>
            <a:r>
              <a:rPr lang="en-US" sz="2800" dirty="0" smtClean="0"/>
              <a:t>Senior managers must make sure projects continue to support current business needs</a:t>
            </a:r>
          </a:p>
          <a:p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Information Systems Project Management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A963B-2A76-42DC-B4A5-25130FB0888A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" y="535772"/>
            <a:ext cx="8016240" cy="1293028"/>
          </a:xfrm>
        </p:spPr>
        <p:txBody>
          <a:bodyPr/>
          <a:lstStyle/>
          <a:p>
            <a:r>
              <a:rPr lang="en-US" b="1" dirty="0" smtClean="0"/>
              <a:t>The Context of IT Projects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7772400" cy="4530725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D</a:t>
            </a:r>
            <a:r>
              <a:rPr lang="en-US" sz="3200" dirty="0" smtClean="0"/>
              <a:t>iverse in terms of size,  complexity, products produced, application area, and resource requirements</a:t>
            </a:r>
          </a:p>
          <a:p>
            <a:pPr algn="just"/>
            <a:r>
              <a:rPr lang="en-US" sz="3200" dirty="0" smtClean="0"/>
              <a:t>Diverse IT Project Team Members</a:t>
            </a:r>
          </a:p>
          <a:p>
            <a:pPr algn="just"/>
            <a:r>
              <a:rPr lang="en-US" sz="3200" dirty="0" smtClean="0"/>
              <a:t>Diverse Technologies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Information Systems Project Management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AAFB9-DD0E-414F-9474-EA0B471D20ED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35872" cy="1600200"/>
          </a:xfrm>
        </p:spPr>
        <p:txBody>
          <a:bodyPr>
            <a:normAutofit/>
          </a:bodyPr>
          <a:lstStyle/>
          <a:p>
            <a:r>
              <a:rPr lang="en-US" b="1" dirty="0" smtClean="0"/>
              <a:t>Improving Likelihood of Success </a:t>
            </a:r>
            <a:br>
              <a:rPr lang="en-US" b="1" dirty="0" smtClean="0"/>
            </a:br>
            <a:r>
              <a:rPr lang="en-US" b="1" dirty="0" smtClean="0"/>
              <a:t>for IT Projects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Information Systems Project Management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84499-56DB-4FF3-8D99-174F9EB9754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77755" y="1752600"/>
            <a:ext cx="8534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Value-Driven Approach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Socio-Technical Approach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Commit to Project Management Principles (Chaos Report)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3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smtClean="0"/>
              <a:t>Knowledge-Management Approach</a:t>
            </a:r>
            <a:endParaRPr lang="en-US" sz="3200" dirty="0"/>
          </a:p>
          <a:p>
            <a:pPr marL="342900" indent="-342900">
              <a:buFont typeface="Arial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9790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360" y="534688"/>
            <a:ext cx="8168640" cy="1293028"/>
          </a:xfrm>
        </p:spPr>
        <p:txBody>
          <a:bodyPr>
            <a:normAutofit/>
          </a:bodyPr>
          <a:lstStyle/>
          <a:p>
            <a:r>
              <a:rPr lang="en-US" b="1" dirty="0" smtClean="0"/>
              <a:t>Recent Trends Affecting IT Project Management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7400" y="1828800"/>
            <a:ext cx="8382000" cy="45259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Globalization</a:t>
            </a:r>
          </a:p>
          <a:p>
            <a:r>
              <a:rPr lang="en-US" sz="4000" dirty="0" smtClean="0"/>
              <a:t>Outsourcing</a:t>
            </a:r>
          </a:p>
          <a:p>
            <a:r>
              <a:rPr lang="en-US" sz="4000" dirty="0" smtClean="0"/>
              <a:t>Virtual teams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D9659-824B-46C0-8A9A-C90F38C1F82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1293028"/>
          </a:xfrm>
        </p:spPr>
        <p:txBody>
          <a:bodyPr>
            <a:normAutofit/>
          </a:bodyPr>
          <a:lstStyle/>
          <a:p>
            <a:r>
              <a:rPr lang="en-US" b="1" dirty="0" smtClean="0"/>
              <a:t>Globalization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5072"/>
            <a:ext cx="8130540" cy="4069080"/>
          </a:xfrm>
        </p:spPr>
        <p:txBody>
          <a:bodyPr>
            <a:noAutofit/>
          </a:bodyPr>
          <a:lstStyle/>
          <a:p>
            <a:r>
              <a:rPr lang="en-US" sz="2800" dirty="0" smtClean="0"/>
              <a:t>Issues</a:t>
            </a:r>
          </a:p>
          <a:p>
            <a:pPr lvl="1"/>
            <a:r>
              <a:rPr lang="en-US" sz="2800" dirty="0" smtClean="0"/>
              <a:t>Communications</a:t>
            </a:r>
          </a:p>
          <a:p>
            <a:pPr lvl="1"/>
            <a:r>
              <a:rPr lang="en-US" sz="2800" dirty="0" smtClean="0"/>
              <a:t>Trust</a:t>
            </a:r>
          </a:p>
          <a:p>
            <a:pPr lvl="1"/>
            <a:r>
              <a:rPr lang="en-US" sz="2800" dirty="0" smtClean="0"/>
              <a:t>Common work practices</a:t>
            </a:r>
          </a:p>
          <a:p>
            <a:pPr lvl="1"/>
            <a:r>
              <a:rPr lang="en-US" sz="2800" dirty="0" smtClean="0"/>
              <a:t>Tools</a:t>
            </a:r>
          </a:p>
          <a:p>
            <a:r>
              <a:rPr lang="en-US" sz="2800" dirty="0" smtClean="0"/>
              <a:t>Suggestions</a:t>
            </a:r>
          </a:p>
          <a:p>
            <a:pPr lvl="1"/>
            <a:r>
              <a:rPr lang="en-US" sz="2800" dirty="0" smtClean="0"/>
              <a:t>Employ greater project discipline</a:t>
            </a:r>
          </a:p>
          <a:p>
            <a:pPr lvl="1"/>
            <a:r>
              <a:rPr lang="en-US" sz="2800" dirty="0" smtClean="0"/>
              <a:t>Think global but act local</a:t>
            </a:r>
          </a:p>
          <a:p>
            <a:pPr lvl="1"/>
            <a:r>
              <a:rPr lang="en-US" sz="2800" dirty="0" smtClean="0"/>
              <a:t>Keep project momentum going</a:t>
            </a:r>
          </a:p>
          <a:p>
            <a:pPr lvl="1"/>
            <a:r>
              <a:rPr lang="en-US" sz="2800" dirty="0" smtClean="0"/>
              <a:t>Use newer tools and technology</a:t>
            </a:r>
          </a:p>
          <a:p>
            <a:pPr lvl="1"/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Information Systems Project Management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D9659-824B-46C0-8A9A-C90F38C1F82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6377940" cy="1293028"/>
          </a:xfrm>
        </p:spPr>
        <p:txBody>
          <a:bodyPr/>
          <a:lstStyle/>
          <a:p>
            <a:r>
              <a:rPr lang="en-US" b="1" dirty="0" smtClean="0"/>
              <a:t>Outsourcing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76400"/>
            <a:ext cx="8305800" cy="4525962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Organizations remain competitive by using outsourcing to their advantage, such as finding ways to reduce costs</a:t>
            </a:r>
          </a:p>
          <a:p>
            <a:pPr algn="just"/>
            <a:r>
              <a:rPr lang="en-US" sz="3200" dirty="0" smtClean="0"/>
              <a:t>Their next challenge is to make strategic IT investments with outsourcing by improving their enterprise architecture to ensure that IT infrastructure and business processes are integrated and standardized </a:t>
            </a:r>
          </a:p>
          <a:p>
            <a:pPr algn="just"/>
            <a:endParaRPr lang="en-US" sz="3200" dirty="0" smtClean="0"/>
          </a:p>
          <a:p>
            <a:pPr algn="just"/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Information Systems Project Management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D9659-824B-46C0-8A9A-C90F38C1F82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7813"/>
            <a:ext cx="84582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Virtual Teams: Advantages/Disadvantages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493838"/>
            <a:ext cx="8229600" cy="4525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Advantages:</a:t>
            </a:r>
          </a:p>
          <a:p>
            <a:pPr lvl="1"/>
            <a:r>
              <a:rPr lang="en-US" sz="3200" dirty="0" smtClean="0"/>
              <a:t>Increasing competiveness and responsiveness</a:t>
            </a:r>
          </a:p>
          <a:p>
            <a:pPr lvl="1"/>
            <a:r>
              <a:rPr lang="en-US" sz="3200" dirty="0" smtClean="0"/>
              <a:t>Lowering costs </a:t>
            </a:r>
          </a:p>
          <a:p>
            <a:pPr lvl="1"/>
            <a:r>
              <a:rPr lang="en-US" sz="3200" dirty="0" smtClean="0"/>
              <a:t>Increased expertise and flexibility</a:t>
            </a:r>
          </a:p>
          <a:p>
            <a:pPr lvl="1"/>
            <a:r>
              <a:rPr lang="en-US" sz="3200" dirty="0" smtClean="0"/>
              <a:t>Increased work/life balance</a:t>
            </a:r>
          </a:p>
          <a:p>
            <a:r>
              <a:rPr lang="en-US" sz="3200" dirty="0" smtClean="0"/>
              <a:t>Disadvantages:</a:t>
            </a:r>
          </a:p>
          <a:p>
            <a:pPr lvl="1"/>
            <a:r>
              <a:rPr lang="en-US" sz="3200" dirty="0"/>
              <a:t>Isolation &amp;Interpersonal Relationships</a:t>
            </a:r>
          </a:p>
          <a:p>
            <a:pPr lvl="1"/>
            <a:r>
              <a:rPr lang="en-US" sz="3200" dirty="0" smtClean="0"/>
              <a:t>Communication Problems</a:t>
            </a:r>
          </a:p>
          <a:p>
            <a:pPr lvl="1"/>
            <a:r>
              <a:rPr lang="en-US" sz="3200" dirty="0" smtClean="0"/>
              <a:t>Dependence on Technology</a:t>
            </a:r>
          </a:p>
          <a:p>
            <a:pPr lvl="1"/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Information Systems Project Management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D9659-824B-46C0-8A9A-C90F38C1F82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360" y="304800"/>
            <a:ext cx="7993380" cy="1293028"/>
          </a:xfrm>
        </p:spPr>
        <p:txBody>
          <a:bodyPr>
            <a:normAutofit/>
          </a:bodyPr>
          <a:lstStyle/>
          <a:p>
            <a:r>
              <a:rPr lang="en-US" b="1" dirty="0" smtClean="0"/>
              <a:t>Approaches and Philosophy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382000" cy="4525962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eXtreme</a:t>
            </a:r>
            <a:r>
              <a:rPr lang="en-US" sz="3200" b="1" dirty="0" smtClean="0"/>
              <a:t> Project Management (XPM)</a:t>
            </a:r>
          </a:p>
          <a:p>
            <a:pPr lvl="1"/>
            <a:r>
              <a:rPr lang="en-US" sz="2800" b="1" dirty="0" smtClean="0"/>
              <a:t>Holistic </a:t>
            </a:r>
            <a:r>
              <a:rPr lang="en-US" sz="2800" b="1" dirty="0" err="1" smtClean="0"/>
              <a:t>veiw</a:t>
            </a:r>
            <a:r>
              <a:rPr lang="en-US" sz="2800" b="1" dirty="0" smtClean="0"/>
              <a:t> of planning and managing</a:t>
            </a:r>
          </a:p>
          <a:p>
            <a:pPr lvl="1"/>
            <a:r>
              <a:rPr lang="en-US" sz="2800" b="1" dirty="0" smtClean="0"/>
              <a:t>Projects don’t always fit traditional scheduling and formal techniques (they are chaotic)</a:t>
            </a:r>
          </a:p>
          <a:p>
            <a:pPr lvl="1"/>
            <a:r>
              <a:rPr lang="en-US" sz="2800" b="1" dirty="0" smtClean="0"/>
              <a:t>Focuses on the “human side” of PM</a:t>
            </a:r>
          </a:p>
          <a:p>
            <a:r>
              <a:rPr lang="en-US" sz="3200" b="1" dirty="0" smtClean="0"/>
              <a:t>Agile Project Management</a:t>
            </a:r>
          </a:p>
          <a:p>
            <a:pPr lvl="1"/>
            <a:r>
              <a:rPr lang="en-US" sz="2800" b="1" dirty="0" smtClean="0"/>
              <a:t>Iterative, incremental approach </a:t>
            </a:r>
          </a:p>
          <a:p>
            <a:pPr lvl="1"/>
            <a:r>
              <a:rPr lang="en-US" sz="2800" b="1" dirty="0" smtClean="0"/>
              <a:t>Popular</a:t>
            </a:r>
          </a:p>
          <a:p>
            <a:pPr lvl="2"/>
            <a:r>
              <a:rPr lang="en-US" sz="2400" b="1" dirty="0">
                <a:hlinkClick r:id="rId3"/>
              </a:rPr>
              <a:t>http://www.pmi.org/Certification/New-PMI-Agile-Certification.aspx</a:t>
            </a:r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Information Systems Project Management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D9659-824B-46C0-8A9A-C90F38C1F82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36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305800" cy="715962"/>
          </a:xfrm>
        </p:spPr>
        <p:txBody>
          <a:bodyPr>
            <a:normAutofit/>
          </a:bodyPr>
          <a:lstStyle/>
          <a:p>
            <a:r>
              <a:rPr lang="en-US" b="1" dirty="0" smtClean="0"/>
              <a:t>Chapter Summary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382000" cy="487680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2800" dirty="0" smtClean="0"/>
              <a:t>Systems approach when working on projects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/>
              <a:t>Organization frames: structural, human resources, political, and symbolic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/>
              <a:t>Project managers need to consider several factors due to the unique context of information technology projects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/>
              <a:t>Recent trends affecting IT project management include globalization, outsourcing, virtual teams, and Agile</a:t>
            </a:r>
          </a:p>
        </p:txBody>
      </p:sp>
      <p:sp>
        <p:nvSpPr>
          <p:cNvPr id="3481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Systems Project Management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4E808-D5A2-4270-948F-25CED7EF1363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0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3554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 Systems View of Project Management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751627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 </a:t>
            </a:r>
            <a:r>
              <a:rPr lang="en-US" sz="2800" b="1" dirty="0" smtClean="0"/>
              <a:t>systems approach </a:t>
            </a:r>
            <a:r>
              <a:rPr lang="en-US" sz="2800" dirty="0" smtClean="0"/>
              <a:t>emerged in the 1950s to describe a more analytical approach to management and problem solving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Includes:</a:t>
            </a:r>
          </a:p>
          <a:p>
            <a:pPr lvl="1">
              <a:lnSpc>
                <a:spcPct val="90000"/>
              </a:lnSpc>
            </a:pPr>
            <a:r>
              <a:rPr lang="en-US" sz="2800" b="1" dirty="0" smtClean="0"/>
              <a:t>Systems philosophy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800" b="1" dirty="0" smtClean="0"/>
              <a:t>Systems analysis</a:t>
            </a:r>
          </a:p>
          <a:p>
            <a:pPr lvl="1">
              <a:lnSpc>
                <a:spcPct val="90000"/>
              </a:lnSpc>
            </a:pPr>
            <a:r>
              <a:rPr lang="en-US" sz="2800" b="1" dirty="0"/>
              <a:t>S</a:t>
            </a:r>
            <a:r>
              <a:rPr lang="en-US" sz="2800" b="1" dirty="0" smtClean="0"/>
              <a:t>ystems management</a:t>
            </a: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Information Systems Project Management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533D4-6C77-4C28-9310-1A48D750367A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21857"/>
            <a:ext cx="7673340" cy="1293028"/>
          </a:xfrm>
        </p:spPr>
        <p:txBody>
          <a:bodyPr>
            <a:normAutofit/>
          </a:bodyPr>
          <a:lstStyle/>
          <a:p>
            <a:r>
              <a:rPr lang="en-US" b="1" dirty="0" smtClean="0"/>
              <a:t>Three Sphere Model for Systems Management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Information Systems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84499-56DB-4FF3-8D99-174F9EB9754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530" y="1494146"/>
            <a:ext cx="6781800" cy="4830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685800"/>
          </a:xfrm>
        </p:spPr>
        <p:txBody>
          <a:bodyPr>
            <a:normAutofit/>
          </a:bodyPr>
          <a:lstStyle/>
          <a:p>
            <a:r>
              <a:rPr lang="en-US" b="1" dirty="0" smtClean="0"/>
              <a:t>Perspectives on Organizations</a:t>
            </a:r>
          </a:p>
        </p:txBody>
      </p:sp>
      <p:sp>
        <p:nvSpPr>
          <p:cNvPr id="1638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Systems Project Management</a:t>
            </a:r>
            <a:endParaRPr lang="en-US" dirty="0" smtClean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9EE01-122A-4F6B-878B-46264A60159F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1155065"/>
            <a:ext cx="8456096" cy="4985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" y="533400"/>
            <a:ext cx="7955280" cy="1293028"/>
          </a:xfrm>
        </p:spPr>
        <p:txBody>
          <a:bodyPr/>
          <a:lstStyle/>
          <a:p>
            <a:pPr algn="ctr"/>
            <a:r>
              <a:rPr lang="en-US" b="1" dirty="0" smtClean="0"/>
              <a:t>Factors Influencing IT Project Management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Organizational Structure</a:t>
            </a:r>
          </a:p>
          <a:p>
            <a:r>
              <a:rPr lang="en-US" sz="2400" b="1" dirty="0" smtClean="0"/>
              <a:t>Organizational Culture</a:t>
            </a:r>
          </a:p>
          <a:p>
            <a:r>
              <a:rPr lang="en-US" sz="2400" b="1" dirty="0" smtClean="0"/>
              <a:t>Top Management Commitment</a:t>
            </a:r>
          </a:p>
          <a:p>
            <a:r>
              <a:rPr lang="en-US" sz="2400" b="1" dirty="0" smtClean="0"/>
              <a:t>Stakeholder Management</a:t>
            </a:r>
          </a:p>
          <a:p>
            <a:r>
              <a:rPr lang="en-US" sz="2400" b="1" dirty="0" smtClean="0"/>
              <a:t>Commitment to IT</a:t>
            </a:r>
          </a:p>
          <a:p>
            <a:r>
              <a:rPr lang="en-US" sz="2400" b="1" dirty="0" smtClean="0"/>
              <a:t>IT Governance/Organizational Standards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Information Systems Project Management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CAC95-EB76-4381-B468-1459D202A00B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" y="457200"/>
            <a:ext cx="8069580" cy="1293028"/>
          </a:xfrm>
        </p:spPr>
        <p:txBody>
          <a:bodyPr/>
          <a:lstStyle/>
          <a:p>
            <a:r>
              <a:rPr lang="en-US" b="1" dirty="0" smtClean="0"/>
              <a:t>Organizational Structures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basic organization structures</a:t>
            </a:r>
          </a:p>
          <a:p>
            <a:pPr lvl="1"/>
            <a:r>
              <a:rPr lang="en-US" sz="2800" b="1" dirty="0" smtClean="0"/>
              <a:t>Functional</a:t>
            </a:r>
            <a:endParaRPr lang="en-US" sz="2800" dirty="0" smtClean="0"/>
          </a:p>
          <a:p>
            <a:pPr lvl="1"/>
            <a:r>
              <a:rPr lang="en-US" sz="2800" b="1" dirty="0" smtClean="0"/>
              <a:t>Project</a:t>
            </a:r>
          </a:p>
          <a:p>
            <a:pPr lvl="1"/>
            <a:r>
              <a:rPr lang="en-US" sz="2800" b="1" dirty="0" smtClean="0"/>
              <a:t>Matrix</a:t>
            </a: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Information Systems Project Management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23D0A-DC20-4FDC-880A-596289672AA3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0"/>
            <a:ext cx="4191000" cy="427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820003" y="152400"/>
            <a:ext cx="7942997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Organizational Structure Influences on Projects</a:t>
            </a:r>
            <a:endParaRPr lang="en-US" sz="4400" b="1" dirty="0" smtClean="0"/>
          </a:p>
        </p:txBody>
      </p:sp>
      <p:sp>
        <p:nvSpPr>
          <p:cNvPr id="102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Information Systems Project Management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1097B-8DCA-4F4B-82F9-5CA08C941AAF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56823"/>
            <a:ext cx="7357110" cy="5073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" y="214966"/>
            <a:ext cx="8252460" cy="1293028"/>
          </a:xfrm>
        </p:spPr>
        <p:txBody>
          <a:bodyPr/>
          <a:lstStyle/>
          <a:p>
            <a:r>
              <a:rPr lang="en-US" b="1" dirty="0" smtClean="0"/>
              <a:t>Organizational Culture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>
          <a:xfrm>
            <a:off x="594360" y="1600200"/>
            <a:ext cx="8473440" cy="466344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/>
              <a:t>Organizational culture</a:t>
            </a:r>
            <a:r>
              <a:rPr lang="en-US" sz="2800" dirty="0" smtClean="0"/>
              <a:t> is a set of shared assumptions, values, and behaviors that characterize the functioning of an organization</a:t>
            </a:r>
          </a:p>
          <a:p>
            <a:pPr marL="0" indent="0" algn="ctr">
              <a:buNone/>
            </a:pPr>
            <a:r>
              <a:rPr lang="en-US" sz="2800" u="sng" dirty="0" smtClean="0"/>
              <a:t>Characteristics of Org. Culture</a:t>
            </a: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Information Systems Project Management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CAC95-EB76-4381-B468-1459D202A00B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074420" y="3822700"/>
            <a:ext cx="777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Member identity*</a:t>
            </a:r>
          </a:p>
          <a:p>
            <a:r>
              <a:rPr lang="en-US" sz="2400" kern="0" dirty="0" smtClean="0"/>
              <a:t>Group emphasis*</a:t>
            </a:r>
          </a:p>
          <a:p>
            <a:r>
              <a:rPr lang="en-US" sz="2400" kern="0" dirty="0" smtClean="0"/>
              <a:t>People focus</a:t>
            </a:r>
          </a:p>
          <a:p>
            <a:r>
              <a:rPr lang="en-US" sz="2400" kern="0" dirty="0" smtClean="0"/>
              <a:t>Unit integration*</a:t>
            </a:r>
          </a:p>
          <a:p>
            <a:r>
              <a:rPr lang="en-US" sz="2400" kern="0" dirty="0" smtClean="0"/>
              <a:t>Control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5105400" y="3822700"/>
            <a:ext cx="40386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Risk tolerance*</a:t>
            </a:r>
          </a:p>
          <a:p>
            <a:r>
              <a:rPr lang="en-US" sz="2400" kern="0" dirty="0" smtClean="0"/>
              <a:t>Reward criteria*</a:t>
            </a:r>
          </a:p>
          <a:p>
            <a:r>
              <a:rPr lang="en-US" sz="2400" kern="0" dirty="0" smtClean="0"/>
              <a:t>Conflict tolerance*</a:t>
            </a:r>
          </a:p>
          <a:p>
            <a:r>
              <a:rPr lang="en-US" sz="2400" kern="0" dirty="0" smtClean="0"/>
              <a:t>Means-ends orientation</a:t>
            </a:r>
          </a:p>
          <a:p>
            <a:r>
              <a:rPr lang="en-US" sz="2400" kern="0" dirty="0" smtClean="0"/>
              <a:t>Open-systems focus*</a:t>
            </a:r>
          </a:p>
        </p:txBody>
      </p:sp>
    </p:spTree>
    <p:extLst>
      <p:ext uri="{BB962C8B-B14F-4D97-AF65-F5344CB8AC3E}">
        <p14:creationId xmlns:p14="http://schemas.microsoft.com/office/powerpoint/2010/main" val="421570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2833</TotalTime>
  <Words>985</Words>
  <Application>Microsoft Office PowerPoint</Application>
  <PresentationFormat>On-screen Show (4:3)</PresentationFormat>
  <Paragraphs>218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Rounded MT Bold</vt:lpstr>
      <vt:lpstr>Calibri</vt:lpstr>
      <vt:lpstr>Rockwell</vt:lpstr>
      <vt:lpstr>Rockwell Condensed</vt:lpstr>
      <vt:lpstr>Times New Roman</vt:lpstr>
      <vt:lpstr>Wingdings</vt:lpstr>
      <vt:lpstr>Custom Design</vt:lpstr>
      <vt:lpstr>Wood Type</vt:lpstr>
      <vt:lpstr>Project Management &amp; Information Technology</vt:lpstr>
      <vt:lpstr>Projects Cannot Be Run In Isolation</vt:lpstr>
      <vt:lpstr>A Systems View of Project Management</vt:lpstr>
      <vt:lpstr>Three Sphere Model for Systems Management</vt:lpstr>
      <vt:lpstr>Perspectives on Organizations</vt:lpstr>
      <vt:lpstr>Factors Influencing IT Project Management</vt:lpstr>
      <vt:lpstr>Organizational Structures</vt:lpstr>
      <vt:lpstr>Organizational Structure Influences on Projects</vt:lpstr>
      <vt:lpstr>Organizational Culture</vt:lpstr>
      <vt:lpstr>Top Management Commitment</vt:lpstr>
      <vt:lpstr>Stakeholder Management</vt:lpstr>
      <vt:lpstr>Organizational Commitment to IT</vt:lpstr>
      <vt:lpstr>IT Governance / Standards</vt:lpstr>
      <vt:lpstr>Project Phases and the Project Life Cycle</vt:lpstr>
      <vt:lpstr>Phases of the Traditional Project Life Cycle</vt:lpstr>
      <vt:lpstr>Product Life Cycles</vt:lpstr>
      <vt:lpstr>Examples of Predictive Life Cycle Models</vt:lpstr>
      <vt:lpstr>Agile Software Development</vt:lpstr>
      <vt:lpstr>The Importance of Project Phases and Management Reviews</vt:lpstr>
      <vt:lpstr>The Context of IT Projects</vt:lpstr>
      <vt:lpstr>Improving Likelihood of Success  for IT Projects</vt:lpstr>
      <vt:lpstr>Recent Trends Affecting IT Project Management</vt:lpstr>
      <vt:lpstr>Globalization</vt:lpstr>
      <vt:lpstr>Outsourcing</vt:lpstr>
      <vt:lpstr>Virtual Teams: Advantages/Disadvantages</vt:lpstr>
      <vt:lpstr>Approaches and Philosophy</vt:lpstr>
      <vt:lpstr>Chapter Summary</vt:lpstr>
    </vt:vector>
  </TitlesOfParts>
  <Company>Augsburg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 Technology</dc:creator>
  <cp:lastModifiedBy>ermias.abebe@outlook.com</cp:lastModifiedBy>
  <cp:revision>189</cp:revision>
  <dcterms:created xsi:type="dcterms:W3CDTF">2001-07-05T23:10:12Z</dcterms:created>
  <dcterms:modified xsi:type="dcterms:W3CDTF">2018-10-21T19:08:26Z</dcterms:modified>
</cp:coreProperties>
</file>