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011" r:id="rId2"/>
  </p:sldMasterIdLst>
  <p:notesMasterIdLst>
    <p:notesMasterId r:id="rId40"/>
  </p:notesMasterIdLst>
  <p:handoutMasterIdLst>
    <p:handoutMasterId r:id="rId41"/>
  </p:handoutMasterIdLst>
  <p:sldIdLst>
    <p:sldId id="257" r:id="rId3"/>
    <p:sldId id="338" r:id="rId4"/>
    <p:sldId id="339" r:id="rId5"/>
    <p:sldId id="387" r:id="rId6"/>
    <p:sldId id="341" r:id="rId7"/>
    <p:sldId id="343" r:id="rId8"/>
    <p:sldId id="344" r:id="rId9"/>
    <p:sldId id="345" r:id="rId10"/>
    <p:sldId id="347" r:id="rId11"/>
    <p:sldId id="348" r:id="rId12"/>
    <p:sldId id="351" r:id="rId13"/>
    <p:sldId id="352" r:id="rId14"/>
    <p:sldId id="401" r:id="rId15"/>
    <p:sldId id="350" r:id="rId16"/>
    <p:sldId id="353" r:id="rId17"/>
    <p:sldId id="355" r:id="rId18"/>
    <p:sldId id="356" r:id="rId19"/>
    <p:sldId id="400" r:id="rId20"/>
    <p:sldId id="358" r:id="rId21"/>
    <p:sldId id="394" r:id="rId22"/>
    <p:sldId id="393" r:id="rId23"/>
    <p:sldId id="362" r:id="rId24"/>
    <p:sldId id="365" r:id="rId25"/>
    <p:sldId id="369" r:id="rId26"/>
    <p:sldId id="371" r:id="rId27"/>
    <p:sldId id="395" r:id="rId28"/>
    <p:sldId id="374" r:id="rId29"/>
    <p:sldId id="375" r:id="rId30"/>
    <p:sldId id="377" r:id="rId31"/>
    <p:sldId id="378" r:id="rId32"/>
    <p:sldId id="379" r:id="rId33"/>
    <p:sldId id="380" r:id="rId34"/>
    <p:sldId id="382" r:id="rId35"/>
    <p:sldId id="383" r:id="rId36"/>
    <p:sldId id="384" r:id="rId37"/>
    <p:sldId id="385" r:id="rId38"/>
    <p:sldId id="38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68457" autoAdjust="0"/>
  </p:normalViewPr>
  <p:slideViewPr>
    <p:cSldViewPr>
      <p:cViewPr varScale="1">
        <p:scale>
          <a:sx n="57" d="100"/>
          <a:sy n="57" d="100"/>
        </p:scale>
        <p:origin x="24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22"/>
    </p:cViewPr>
  </p:sorterViewPr>
  <p:notesViewPr>
    <p:cSldViewPr>
      <p:cViewPr varScale="1">
        <p:scale>
          <a:sx n="87" d="100"/>
          <a:sy n="87" d="100"/>
        </p:scale>
        <p:origin x="-1902" y="-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8799455-E484-48D7-B4B2-27B4F84001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68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184235F-ECE1-4BE8-8BAF-E29AC9805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0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BF9E-79B8-47AA-AB6E-92778F1771C1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81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6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</a:t>
            </a:r>
            <a:r>
              <a:rPr lang="en-US" baseline="0" dirty="0" smtClean="0"/>
              <a:t> run through this in class with students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THESE BASED ON =&gt; ESTIMATES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3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20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8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7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1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0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21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2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69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51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7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6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2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9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73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59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20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2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09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38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4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9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422C-A3D6-4174-9638-FCF5DC56E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7B4D-72BA-468E-AB16-795331F16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2FAD-FD06-4AA6-AC57-91F90138A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7854DB3-7A57-4181-880A-5215D777BB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8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8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7673681-C82D-4D99-8948-365C75EB26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0FAF7-8C0D-4DDF-A379-F4FDC17B23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41F8-23B9-454D-90CC-E31BF8A7F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09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3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544F7-41D2-4889-B2EC-B0B2B2B8DC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1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E8385-873D-4308-8CE2-51B606282F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0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4E1B-9771-4FC4-AD8A-F994E9D706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7F4C6-6F30-47C3-875F-46DAC858CA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9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18779-1B42-43E3-AD0F-719051D420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65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B0EE-74BD-464F-A113-BF9301018B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6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6576-CCC7-4A49-9300-5D4A8C0C3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7F4D-3FF6-43A6-95C4-A0F44562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936D-4006-447B-98FA-06B4AD980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5362-07AE-46AF-A279-AD4E819CB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7C05-0F34-4950-B296-371F2131F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512B-0B1B-484E-988E-3B1C4969C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609A-7A24-4D1A-B4F5-D3869A206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D45D22-0321-4823-8238-266049D25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BD45D22-0321-4823-8238-266049D252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6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377" y="39624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Integration Management</a:t>
            </a:r>
            <a:endParaRPr sz="36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49754"/>
            <a:ext cx="8686800" cy="615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 Present Value Analysis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98756"/>
            <a:ext cx="8305800" cy="5622214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Net present value</a:t>
            </a:r>
            <a:r>
              <a:rPr lang="en-US" sz="2800" dirty="0" smtClean="0"/>
              <a:t> (NPV) analysis is a method of calculating the expected net monetary gain or loss from a project by discounting all expected future cash inflows and outflows to the present point in time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B2DC9-A02A-47AF-ADCC-E99239ADE46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715000" cy="32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2524"/>
            <a:ext cx="7825740" cy="1293028"/>
          </a:xfrm>
        </p:spPr>
        <p:txBody>
          <a:bodyPr/>
          <a:lstStyle/>
          <a:p>
            <a:r>
              <a:rPr lang="en-US" b="1" dirty="0" smtClean="0"/>
              <a:t>NPV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7832" y="1752600"/>
                <a:ext cx="8065168" cy="49530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Determine estimated costs and benefits for the life of the project and the products it produces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Determine the discount rate (check with your organization on what to use)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Calculate the NPV </a:t>
                </a:r>
                <a:endParaRPr lang="en-US" sz="2400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sz="2400" dirty="0" smtClean="0"/>
                  <a:t>NPV =     A</a:t>
                </a:r>
                <a:r>
                  <a:rPr lang="en-US" sz="2400" baseline="-25000" dirty="0" smtClean="0"/>
                  <a:t>t </a:t>
                </a:r>
                <a:r>
                  <a:rPr lang="en-US" sz="2400" dirty="0" smtClean="0"/>
                  <a:t>/ (1+r)</a:t>
                </a:r>
                <a:r>
                  <a:rPr lang="en-US" sz="2400" baseline="30000" dirty="0" smtClean="0"/>
                  <a:t>2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endParaRPr lang="en-US" sz="2400" baseline="30000" dirty="0"/>
              </a:p>
              <a:p>
                <a:pPr marL="0" indent="0" algn="ctr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aseline="30000" dirty="0" smtClean="0"/>
                  <a:t> </a:t>
                </a:r>
                <a:r>
                  <a:rPr lang="en-US" sz="2800" dirty="0" smtClean="0"/>
                  <a:t>= Amount of Cash Flow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sz="2800" dirty="0" smtClean="0"/>
                  <a:t>t = year of the cash flow</a:t>
                </a:r>
              </a:p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sz="2800" dirty="0" smtClean="0"/>
                  <a:t>r = discount rate</a:t>
                </a:r>
                <a:endParaRPr lang="en-US" sz="2800" baseline="30000" dirty="0" smtClean="0"/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832" y="1752600"/>
                <a:ext cx="8065168" cy="4953000"/>
              </a:xfrm>
              <a:blipFill rotWithShape="0">
                <a:blip r:embed="rId4"/>
                <a:stretch>
                  <a:fillRect l="-982" t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2F989-DE93-47EE-8969-C3870F8B4B06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56268"/>
              </p:ext>
            </p:extLst>
          </p:nvPr>
        </p:nvGraphicFramePr>
        <p:xfrm>
          <a:off x="4267200" y="3733800"/>
          <a:ext cx="609600" cy="62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342720" imgH="342720" progId="Equation.3">
                  <p:embed/>
                </p:oleObj>
              </mc:Choice>
              <mc:Fallback>
                <p:oleObj name="Equation" r:id="rId5" imgW="34272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3733800"/>
                        <a:ext cx="609600" cy="62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67468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Return on Investment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717884" y="1828800"/>
            <a:ext cx="8121316" cy="4495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 smtClean="0"/>
              <a:t>Return on investment</a:t>
            </a:r>
            <a:r>
              <a:rPr lang="en-US" sz="3200" dirty="0" smtClean="0"/>
              <a:t> (ROI) is calculated by subtracting the project costs from the benefits and then dividing by the costs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3200" dirty="0" smtClean="0"/>
              <a:t>   ROI = (total discounted benefits - total discounted costs) / discounted costs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32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01C81-05FE-4C62-8FDC-A53A3FB0485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JWD Consulting NPV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Discount Rate</a:t>
            </a:r>
            <a:r>
              <a:rPr lang="en-US" sz="2400" dirty="0" smtClean="0"/>
              <a:t>: 8%</a:t>
            </a:r>
          </a:p>
          <a:p>
            <a:endParaRPr lang="en-US" sz="2400" dirty="0"/>
          </a:p>
          <a:p>
            <a:r>
              <a:rPr lang="en-US" sz="2400" b="1" dirty="0" smtClean="0"/>
              <a:t>Costs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Y0: $140,000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Y1 - 3: $40,000</a:t>
            </a:r>
          </a:p>
          <a:p>
            <a:endParaRPr lang="en-US" sz="2400" dirty="0"/>
          </a:p>
          <a:p>
            <a:r>
              <a:rPr lang="en-US" sz="2400" b="1" dirty="0" smtClean="0"/>
              <a:t>Benefits: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Y0: </a:t>
            </a:r>
            <a:r>
              <a:rPr lang="en-US" sz="2400" dirty="0" smtClean="0"/>
              <a:t>$0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Y1 - 3: $200,000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2297" y="5334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Year 0: discount factor = 1/(1+0.08)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 = 1</a:t>
            </a:r>
          </a:p>
          <a:p>
            <a:r>
              <a:rPr lang="en-US" sz="2400" b="1" dirty="0"/>
              <a:t>Year </a:t>
            </a:r>
            <a:r>
              <a:rPr lang="en-US" sz="2400" b="1" dirty="0" smtClean="0"/>
              <a:t>1: </a:t>
            </a:r>
            <a:r>
              <a:rPr lang="en-US" sz="2400" b="1" dirty="0"/>
              <a:t>discount factor = 1/(</a:t>
            </a:r>
            <a:r>
              <a:rPr lang="en-US" sz="2400" b="1" dirty="0" smtClean="0"/>
              <a:t>1+0.08)</a:t>
            </a:r>
            <a:r>
              <a:rPr lang="en-US" sz="2400" b="1" baseline="30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0.93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11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9" y="152400"/>
            <a:ext cx="8012017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JWD Consulting NPV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914400" y="5791200"/>
            <a:ext cx="737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Note:  See the template called business_case_financials.xls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9" y="1828800"/>
            <a:ext cx="7863628" cy="479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2416"/>
            <a:ext cx="8229600" cy="67468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Payback Analysis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077200" cy="5257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b="1" dirty="0" smtClean="0"/>
              <a:t>payback period</a:t>
            </a:r>
            <a:r>
              <a:rPr lang="en-US" sz="3200" dirty="0" smtClean="0"/>
              <a:t> is the amount of time it will take to recoup, in the form of net cash inflows, the total dollars invested in a project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43B53-6966-430E-9FEE-F57AAE6D637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10460"/>
            <a:ext cx="4876799" cy="351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731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Method:  Weighted Scoring Model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545432" y="1676400"/>
            <a:ext cx="8369968" cy="4791075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en-US" sz="2800" dirty="0" smtClean="0"/>
              <a:t>A weighted scoring model is a tool that provides a systematic process for selecting projects based on many criteria</a:t>
            </a:r>
          </a:p>
          <a:p>
            <a:pPr marL="1371600" lvl="2" indent="-457200" algn="just">
              <a:lnSpc>
                <a:spcPct val="90000"/>
              </a:lnSpc>
              <a:buClrTx/>
            </a:pPr>
            <a:r>
              <a:rPr lang="en-US" sz="2400" dirty="0" smtClean="0"/>
              <a:t>Identify criteria important to the project selection process</a:t>
            </a:r>
          </a:p>
          <a:p>
            <a:pPr marL="1371600" lvl="2" indent="-457200" algn="just">
              <a:lnSpc>
                <a:spcPct val="90000"/>
              </a:lnSpc>
              <a:buClrTx/>
            </a:pPr>
            <a:r>
              <a:rPr lang="en-US" sz="2400" dirty="0" smtClean="0"/>
              <a:t>Assign weights (percentages) to each criterion so they add up to 100%</a:t>
            </a:r>
          </a:p>
          <a:p>
            <a:pPr marL="1371600" lvl="2" indent="-457200" algn="just">
              <a:lnSpc>
                <a:spcPct val="90000"/>
              </a:lnSpc>
              <a:buClrTx/>
            </a:pPr>
            <a:r>
              <a:rPr lang="en-US" sz="2400" dirty="0" smtClean="0"/>
              <a:t>Assign scores to each criterion for each project</a:t>
            </a:r>
          </a:p>
          <a:p>
            <a:pPr marL="1371600" lvl="2" indent="-457200" algn="just">
              <a:lnSpc>
                <a:spcPct val="90000"/>
              </a:lnSpc>
              <a:buClrTx/>
            </a:pPr>
            <a:r>
              <a:rPr lang="en-US" sz="2400" dirty="0" smtClean="0"/>
              <a:t>Multiply the scores by the weights and get the total weighted scores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D12CE-7206-489B-BD53-1272D63E99CD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35932" y="2799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Sample Weighted Scoring Model Criteria</a:t>
            </a:r>
            <a:endParaRPr lang="en-US" sz="6000" b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45432" y="1676400"/>
            <a:ext cx="8610600" cy="47910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Criteria: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Supports key business objectives (25%)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Strong internal sponsor (15%)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Strong customer support (10%)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One year or less implementation (20%)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Positive NPV (30%)</a:t>
            </a:r>
          </a:p>
          <a:p>
            <a:pPr marL="1009650" lvl="1" indent="-609600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Additional Methods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653716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alanced </a:t>
            </a:r>
            <a:r>
              <a:rPr lang="en-US" sz="3200" dirty="0"/>
              <a:t>scorecard</a:t>
            </a:r>
          </a:p>
          <a:p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Scoring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Opportunity Costs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Six Sigma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7F33D-FF34-45ED-8C63-A1AF432AC4C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Initiating Process Group: Developing a Project Charter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153400" cy="4953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A </a:t>
            </a:r>
            <a:r>
              <a:rPr lang="en-US" sz="3200" b="1" dirty="0" smtClean="0"/>
              <a:t>project charter</a:t>
            </a:r>
            <a:r>
              <a:rPr lang="en-US" sz="3200" dirty="0" smtClean="0"/>
              <a:t> is a document that formally recognizes the existence of a project and provides direction on the project’s objectives and 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FEF86-65B9-457B-A3B9-FD65226500C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4572000"/>
            <a:ext cx="5486400" cy="954107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Output of Project Integration:  </a:t>
            </a:r>
            <a:r>
              <a:rPr lang="en-US" sz="2800" b="1" dirty="0" smtClean="0"/>
              <a:t>Signed Charter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609600"/>
            <a:ext cx="8186738" cy="12930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Key to Overall Project Success: Good Project Integration Management</a:t>
            </a:r>
            <a:endParaRPr lang="en-US" b="1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049110"/>
            <a:ext cx="8186738" cy="43338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Project managers must coordinate all of the other knowledge areas throughout a project’s life cycle</a:t>
            </a:r>
          </a:p>
          <a:p>
            <a:pPr algn="just"/>
            <a:r>
              <a:rPr lang="en-US" sz="3200" dirty="0" smtClean="0"/>
              <a:t>Project integration management is </a:t>
            </a:r>
            <a:r>
              <a:rPr lang="en-US" sz="3200" i="1" dirty="0" smtClean="0"/>
              <a:t>not</a:t>
            </a:r>
            <a:r>
              <a:rPr lang="en-US" sz="3200" dirty="0" smtClean="0"/>
              <a:t> the same thing as software integration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FECDF-36A7-44D1-8BAF-7A36463139A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8760" y="381000"/>
            <a:ext cx="63779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Inputs for Developing a Project Charter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0600" y="1794264"/>
            <a:ext cx="7239000" cy="4572000"/>
            <a:chOff x="457200" y="1143000"/>
            <a:chExt cx="7696200" cy="47761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143000"/>
              <a:ext cx="76200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733799"/>
              <a:ext cx="7696200" cy="218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524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Project Charter (cont.)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09601"/>
            <a:ext cx="5334000" cy="591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228601"/>
            <a:ext cx="8168640" cy="15240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Planning Process Group: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b="1" dirty="0" smtClean="0"/>
              <a:t>Develop  Project Management Plan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186738" cy="4791075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b="1" dirty="0" smtClean="0"/>
              <a:t>project management plan</a:t>
            </a:r>
            <a:r>
              <a:rPr lang="en-US" sz="2800" dirty="0" smtClean="0"/>
              <a:t> is a document used to coordinate all project planning documents and help guide a project’s execution and control</a:t>
            </a:r>
          </a:p>
          <a:p>
            <a:pPr algn="just"/>
            <a:r>
              <a:rPr lang="en-US" sz="2800" dirty="0" smtClean="0"/>
              <a:t>Common Elements:</a:t>
            </a:r>
          </a:p>
          <a:p>
            <a:pPr lvl="1" algn="just"/>
            <a:r>
              <a:rPr lang="en-US" sz="2800" dirty="0"/>
              <a:t>Introduction or overview of the project</a:t>
            </a:r>
          </a:p>
          <a:p>
            <a:pPr lvl="1" algn="just"/>
            <a:r>
              <a:rPr lang="en-US" sz="2800" dirty="0"/>
              <a:t>Description of how the project is organized</a:t>
            </a:r>
          </a:p>
          <a:p>
            <a:pPr lvl="1" algn="just"/>
            <a:r>
              <a:rPr lang="en-US" sz="2800" dirty="0"/>
              <a:t>Management and technical processes </a:t>
            </a:r>
          </a:p>
          <a:p>
            <a:pPr lvl="1" algn="just"/>
            <a:r>
              <a:rPr lang="en-US" sz="2800" dirty="0"/>
              <a:t>Work to be done, schedule, and budget </a:t>
            </a:r>
            <a:r>
              <a:rPr lang="en-US" sz="2800" dirty="0" smtClean="0"/>
              <a:t>info</a:t>
            </a:r>
            <a:endParaRPr lang="en-US" sz="2800" dirty="0"/>
          </a:p>
          <a:p>
            <a:pPr lvl="2" algn="just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B4198-CCAC-43FA-8923-E4A089AD589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594360" y="330136"/>
            <a:ext cx="8098789" cy="12930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Sample Contents for a Software Project Management Plan (SPMP)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65" name="Picture 7" descr="Tbl04-01.bmp"/>
          <p:cNvPicPr>
            <a:picLocks noChangeAspect="1"/>
          </p:cNvPicPr>
          <p:nvPr/>
        </p:nvPicPr>
        <p:blipFill>
          <a:blip r:embed="rId3"/>
          <a:srcRect t="5533"/>
          <a:stretch>
            <a:fillRect/>
          </a:stretch>
        </p:blipFill>
        <p:spPr bwMode="auto">
          <a:xfrm>
            <a:off x="838200" y="1600200"/>
            <a:ext cx="785495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Executing Process Group:</a:t>
            </a:r>
            <a:br>
              <a:rPr lang="en-US" b="1" dirty="0" smtClean="0"/>
            </a:br>
            <a:r>
              <a:rPr lang="en-US" b="1" dirty="0" smtClean="0"/>
              <a:t>Directing and Managing Project Work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186738" cy="45624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Involves managing and performing the work described in the project management plan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Project planning and execution are intertwined and inseparable activities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 smtClean="0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9C88F-E74A-4C9A-BF8E-284267DD9072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0580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Providing Leadership and a Supportive Culture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458200" cy="4495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600" dirty="0" smtClean="0"/>
              <a:t>Project managers must lead by example to demonstrate the importance of creating and then following good project plans</a:t>
            </a:r>
          </a:p>
          <a:p>
            <a:pPr algn="just">
              <a:lnSpc>
                <a:spcPct val="90000"/>
              </a:lnSpc>
            </a:pPr>
            <a:endParaRPr lang="en-US" sz="3600" dirty="0" smtClean="0"/>
          </a:p>
        </p:txBody>
      </p:sp>
      <p:sp>
        <p:nvSpPr>
          <p:cNvPr id="4710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1D2BE-CDDA-4CBB-8A50-E60F7F84E2F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" y="457200"/>
            <a:ext cx="8092440" cy="16002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Capitalizing on Product, Business, and Application Area Knowledge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2194560"/>
            <a:ext cx="8244840" cy="4069080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It is often helpful for IT project managers to have prior technical experience</a:t>
            </a:r>
          </a:p>
          <a:p>
            <a:pPr algn="just"/>
            <a:r>
              <a:rPr lang="en-US" sz="3600" dirty="0" smtClean="0"/>
              <a:t>Small vs. Large Projects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Execution Tools and Techniques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610600" cy="4791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Expert judgment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Meetings</a:t>
            </a:r>
          </a:p>
          <a:p>
            <a:pPr>
              <a:lnSpc>
                <a:spcPct val="80000"/>
              </a:lnSpc>
            </a:pPr>
            <a:r>
              <a:rPr lang="en-US" sz="4000" dirty="0" smtClean="0"/>
              <a:t>Project management information systems</a:t>
            </a:r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D198B-9674-48C3-ACD4-753DB8EA2AE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97282" y="365913"/>
            <a:ext cx="8175256" cy="1293028"/>
          </a:xfrm>
        </p:spPr>
        <p:txBody>
          <a:bodyPr>
            <a:noAutofit/>
          </a:bodyPr>
          <a:lstStyle/>
          <a:p>
            <a:r>
              <a:rPr lang="en-US" b="1" dirty="0" smtClean="0"/>
              <a:t>Monitoring and Controlling Project Work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86738" cy="5029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Changes are inevitable on most projects, so it’s important to develop and follow a process to monitor and control changes</a:t>
            </a:r>
          </a:p>
          <a:p>
            <a:pPr algn="just"/>
            <a:r>
              <a:rPr lang="en-US" sz="2800" dirty="0" smtClean="0"/>
              <a:t>Monitoring project work includes collecting, measuring, and disseminating performance information</a:t>
            </a:r>
          </a:p>
          <a:p>
            <a:pPr algn="just"/>
            <a:r>
              <a:rPr lang="en-US" sz="2800" dirty="0" smtClean="0"/>
              <a:t>A </a:t>
            </a:r>
            <a:r>
              <a:rPr lang="en-US" sz="2800" b="1" dirty="0" smtClean="0"/>
              <a:t>baseline</a:t>
            </a:r>
            <a:r>
              <a:rPr lang="en-US" sz="2800" dirty="0" smtClean="0"/>
              <a:t> is the approved project management plan plus approved changes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00734-7A97-4DE9-BADB-70D27B29DC6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304800"/>
            <a:ext cx="7963478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Performing Integrated Change Control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752600"/>
            <a:ext cx="7955280" cy="4511040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3600" dirty="0" smtClean="0"/>
              <a:t>Three main objectives are:</a:t>
            </a:r>
          </a:p>
          <a:p>
            <a:pPr marL="990600" lvl="1" indent="-533400"/>
            <a:r>
              <a:rPr lang="en-US" sz="3200" dirty="0" smtClean="0"/>
              <a:t>Influencing the factors that create changes to ensure that changes are beneficial</a:t>
            </a:r>
          </a:p>
          <a:p>
            <a:pPr marL="990600" lvl="1" indent="-533400"/>
            <a:r>
              <a:rPr lang="en-US" sz="3200" dirty="0" smtClean="0"/>
              <a:t>Determining that a change has occurred</a:t>
            </a:r>
          </a:p>
          <a:p>
            <a:pPr marL="990600" lvl="1" indent="-533400"/>
            <a:r>
              <a:rPr lang="en-US" sz="3200" dirty="0" smtClean="0"/>
              <a:t>Managing actual changes as they occur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99360-D0C3-4752-A276-D993F1CB9E6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3372"/>
            <a:ext cx="807720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 Integration Management Processes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38D7D-6CB4-4E4C-8852-D9CAD93D4C4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78728"/>
              </p:ext>
            </p:extLst>
          </p:nvPr>
        </p:nvGraphicFramePr>
        <p:xfrm>
          <a:off x="838200" y="1676400"/>
          <a:ext cx="8077200" cy="477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81400"/>
                <a:gridCol w="2819400"/>
              </a:tblGrid>
              <a:tr h="6065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Integration Management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Major </a:t>
                      </a:r>
                    </a:p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</a:tr>
              <a:tr h="60659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Initiating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the project charter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Charter</a:t>
                      </a:r>
                      <a:endParaRPr lang="en-US" sz="1800" dirty="0"/>
                    </a:p>
                  </a:txBody>
                  <a:tcPr anchor="ctr"/>
                </a:tc>
              </a:tr>
              <a:tr h="7750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Planning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the project management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Management Plan</a:t>
                      </a:r>
                      <a:endParaRPr lang="en-US" sz="1800" dirty="0"/>
                    </a:p>
                  </a:txBody>
                  <a:tcPr anchor="ctr"/>
                </a:tc>
              </a:tr>
              <a:tr h="9628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Executing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Directing and managing project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Deliverables</a:t>
                      </a:r>
                      <a:r>
                        <a:rPr lang="en-US" sz="1800" baseline="0" dirty="0" smtClean="0"/>
                        <a:t>, work performance info, change requests</a:t>
                      </a:r>
                      <a:endParaRPr lang="en-US" sz="1800" dirty="0"/>
                    </a:p>
                  </a:txBody>
                  <a:tcPr anchor="ctr"/>
                </a:tc>
              </a:tr>
              <a:tr h="11265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Monitoring and Controlling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(1) Monitor/Control</a:t>
                      </a:r>
                      <a:r>
                        <a:rPr lang="en-US" sz="1800" baseline="0" dirty="0" smtClean="0"/>
                        <a:t> Project Work</a:t>
                      </a:r>
                    </a:p>
                    <a:p>
                      <a:r>
                        <a:rPr lang="en-US" sz="1800" baseline="0" dirty="0" smtClean="0"/>
                        <a:t>(2) Perform Integrated Change Control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(1) Change Requests</a:t>
                      </a:r>
                    </a:p>
                    <a:p>
                      <a:r>
                        <a:rPr lang="en-US" sz="1800" dirty="0" smtClean="0"/>
                        <a:t>(2) Status</a:t>
                      </a:r>
                      <a:r>
                        <a:rPr lang="en-US" sz="1800" baseline="0" dirty="0" smtClean="0"/>
                        <a:t> updates</a:t>
                      </a:r>
                      <a:endParaRPr lang="en-US" sz="1800" dirty="0"/>
                    </a:p>
                  </a:txBody>
                  <a:tcPr anchor="ctr"/>
                </a:tc>
              </a:tr>
              <a:tr h="6017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Closing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Close</a:t>
                      </a:r>
                      <a:r>
                        <a:rPr lang="en-US" sz="1800" baseline="0" dirty="0" smtClean="0"/>
                        <a:t> Project/Phase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 Transition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55280" cy="1293028"/>
          </a:xfrm>
        </p:spPr>
        <p:txBody>
          <a:bodyPr>
            <a:noAutofit/>
          </a:bodyPr>
          <a:lstStyle/>
          <a:p>
            <a:r>
              <a:rPr lang="en-US" b="1" dirty="0" smtClean="0"/>
              <a:t>Change Control on Information Technology Projects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Former view &amp; Problems</a:t>
            </a:r>
          </a:p>
          <a:p>
            <a:endParaRPr lang="en-US" sz="3600" dirty="0" smtClean="0"/>
          </a:p>
          <a:p>
            <a:r>
              <a:rPr lang="en-US" sz="3600" dirty="0" smtClean="0"/>
              <a:t>Modern view &amp;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51A45-B78F-43E4-8C68-BC192A207CC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9572"/>
            <a:ext cx="8000999" cy="1293028"/>
          </a:xfrm>
        </p:spPr>
        <p:txBody>
          <a:bodyPr/>
          <a:lstStyle/>
          <a:p>
            <a:r>
              <a:rPr lang="en-US" b="1" dirty="0" smtClean="0"/>
              <a:t>Change Control System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458200" cy="4525963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 </a:t>
            </a:r>
            <a:r>
              <a:rPr lang="en-US" sz="3200" b="1" dirty="0"/>
              <a:t>change control system </a:t>
            </a:r>
            <a:r>
              <a:rPr lang="en-US" sz="3200" dirty="0" smtClean="0"/>
              <a:t>is a formal, documented process that describes when and how official project documents and work may be changed</a:t>
            </a:r>
          </a:p>
          <a:p>
            <a:pPr algn="just"/>
            <a:r>
              <a:rPr lang="en-US" sz="3200" dirty="0" smtClean="0"/>
              <a:t>Describes who is authorized to make changes and how to make them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B7EED-8A3B-4E44-8A3C-892AC7DB1E1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293028"/>
          </a:xfrm>
        </p:spPr>
        <p:txBody>
          <a:bodyPr/>
          <a:lstStyle/>
          <a:p>
            <a:r>
              <a:rPr lang="en-US" b="1" dirty="0" smtClean="0"/>
              <a:t>Change Control Board (CCB)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562630" y="1905000"/>
            <a:ext cx="8124169" cy="406908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A </a:t>
            </a:r>
            <a:r>
              <a:rPr lang="en-US" sz="3200" b="1" dirty="0"/>
              <a:t>change control </a:t>
            </a:r>
            <a:r>
              <a:rPr lang="en-US" sz="3200" b="1" dirty="0" smtClean="0"/>
              <a:t>board </a:t>
            </a:r>
            <a:r>
              <a:rPr lang="en-US" sz="3200" dirty="0" smtClean="0"/>
              <a:t>is a formal group of people responsible for approving or rejecting changes on a project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CCBs provide guidelines for preparing change requests, evaluate change requests, and manage the implementation of approved 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73DC6-EB44-4256-B5C3-90167C634BEE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05800" cy="914400"/>
          </a:xfrm>
        </p:spPr>
        <p:txBody>
          <a:bodyPr/>
          <a:lstStyle/>
          <a:p>
            <a:r>
              <a:rPr lang="en-US" b="1" dirty="0" smtClean="0"/>
              <a:t>Configuration Management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86738" cy="51720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 smtClean="0"/>
              <a:t>Configuration management </a:t>
            </a:r>
            <a:r>
              <a:rPr lang="en-US" sz="3200" dirty="0" smtClean="0"/>
              <a:t>ensures that the descriptions of the project’s products are correct and complete</a:t>
            </a:r>
          </a:p>
          <a:p>
            <a:pPr algn="just">
              <a:lnSpc>
                <a:spcPct val="90000"/>
              </a:lnSpc>
            </a:pPr>
            <a:endParaRPr lang="en-US" sz="3200" dirty="0" smtClean="0"/>
          </a:p>
          <a:p>
            <a:pPr algn="just">
              <a:lnSpc>
                <a:spcPct val="90000"/>
              </a:lnSpc>
            </a:pPr>
            <a:r>
              <a:rPr lang="en-US" sz="3200" dirty="0" smtClean="0"/>
              <a:t>Involves identifying and controlling the functional and physical design characteristics of products and their support documentation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50EE5-DD00-42CF-B186-FA289432DED5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622300" cy="12930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Suggestions for Performing Integrated Change Control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A319-FAEE-4555-94D7-63E74BB39CF7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8373" name="Picture 6" descr="Tbl04-03.bmp"/>
          <p:cNvPicPr>
            <a:picLocks noChangeAspect="1"/>
          </p:cNvPicPr>
          <p:nvPr/>
        </p:nvPicPr>
        <p:blipFill>
          <a:blip r:embed="rId3"/>
          <a:srcRect t="6976"/>
          <a:stretch>
            <a:fillRect/>
          </a:stretch>
        </p:blipFill>
        <p:spPr bwMode="auto">
          <a:xfrm>
            <a:off x="762000" y="2133600"/>
            <a:ext cx="8213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587" y="457200"/>
            <a:ext cx="7955280" cy="1293028"/>
          </a:xfrm>
        </p:spPr>
        <p:txBody>
          <a:bodyPr/>
          <a:lstStyle/>
          <a:p>
            <a:r>
              <a:rPr lang="en-US" b="1" dirty="0" smtClean="0"/>
              <a:t>Closing Projects or Phases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750228"/>
            <a:ext cx="8244840" cy="4513412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To close a project or phase, you must finalize all activities and transfer the completed or cancelled work to the appropriate people</a:t>
            </a:r>
          </a:p>
          <a:p>
            <a:pPr algn="just"/>
            <a:r>
              <a:rPr lang="en-US" sz="3200" dirty="0" smtClean="0"/>
              <a:t>Main outputs include</a:t>
            </a:r>
          </a:p>
          <a:p>
            <a:pPr lvl="1" algn="just"/>
            <a:r>
              <a:rPr lang="en-US" sz="3200" dirty="0" smtClean="0"/>
              <a:t>Final product, service, or result transition</a:t>
            </a:r>
          </a:p>
          <a:p>
            <a:pPr lvl="1" algn="just"/>
            <a:r>
              <a:rPr lang="en-US" sz="3200" dirty="0" smtClean="0"/>
              <a:t>Organizational process asset updates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08B3E-F93B-46D5-90C8-0EFC6622AEB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533400"/>
            <a:ext cx="8244840" cy="12930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Using Software to Assist in Project Integration Management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8153400" cy="4571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Several types of software can be used to assist in project integration management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Project management software can pull everything together and show detailed and summarized information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/>
              <a:t>Business Service Management</a:t>
            </a:r>
            <a:r>
              <a:rPr lang="en-US" sz="3200" dirty="0" smtClean="0"/>
              <a:t> (BSM) tools track the execution of business process flows</a:t>
            </a:r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9576C-302C-46B8-9ADA-74B5D8EDAD33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8760" y="304800"/>
            <a:ext cx="6377940" cy="1293028"/>
          </a:xfrm>
        </p:spPr>
        <p:txBody>
          <a:bodyPr/>
          <a:lstStyle/>
          <a:p>
            <a:r>
              <a:rPr lang="en-US" b="1" dirty="0" smtClean="0"/>
              <a:t>Summary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524000"/>
            <a:ext cx="8168640" cy="473964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Project integration management involves coordinating all of the other knowledge areas throughout a project’s life cycle</a:t>
            </a:r>
          </a:p>
          <a:p>
            <a:pPr algn="just"/>
            <a:r>
              <a:rPr lang="en-US" sz="2800" dirty="0" smtClean="0"/>
              <a:t>Main processes include</a:t>
            </a:r>
          </a:p>
          <a:p>
            <a:pPr lvl="1" algn="just"/>
            <a:r>
              <a:rPr lang="en-US" sz="2800" dirty="0" smtClean="0"/>
              <a:t>Develop the project charter</a:t>
            </a:r>
          </a:p>
          <a:p>
            <a:pPr lvl="1" algn="just"/>
            <a:r>
              <a:rPr lang="en-US" sz="2800" dirty="0" smtClean="0"/>
              <a:t>Develop the project management plan</a:t>
            </a:r>
          </a:p>
          <a:p>
            <a:pPr lvl="1" algn="just"/>
            <a:r>
              <a:rPr lang="en-US" sz="2800" dirty="0" smtClean="0"/>
              <a:t>Direct and manage project execution</a:t>
            </a:r>
          </a:p>
          <a:p>
            <a:pPr lvl="1" algn="just"/>
            <a:r>
              <a:rPr lang="en-US" sz="2800" dirty="0" smtClean="0"/>
              <a:t>Monitor and control project work</a:t>
            </a:r>
          </a:p>
          <a:p>
            <a:pPr lvl="1" algn="just"/>
            <a:r>
              <a:rPr lang="en-US" sz="2800" dirty="0" smtClean="0"/>
              <a:t>Perform integrated change control</a:t>
            </a:r>
          </a:p>
          <a:p>
            <a:pPr lvl="1" algn="just"/>
            <a:r>
              <a:rPr lang="en-US" sz="2800" dirty="0" smtClean="0"/>
              <a:t>Close the project or phase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DAB70-6E7B-45BB-9F36-0FA1270B4935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94360" y="383372"/>
            <a:ext cx="80924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 Integration Management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9B484-929C-4C7B-8580-630610CAFB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248400" cy="467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660"/>
            <a:ext cx="778827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Strategic Planning and Project Selection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63688"/>
            <a:ext cx="8153400" cy="4692157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Strategic planning</a:t>
            </a:r>
            <a:r>
              <a:rPr lang="en-US" sz="3200" dirty="0" smtClean="0"/>
              <a:t> involves determining long-term objectives, predicting future trends, and projecting the need for new products and services</a:t>
            </a:r>
          </a:p>
          <a:p>
            <a:pPr algn="just"/>
            <a:r>
              <a:rPr lang="en-US" sz="3200" dirty="0" smtClean="0"/>
              <a:t>Organizations often perform a </a:t>
            </a:r>
            <a:r>
              <a:rPr lang="en-US" sz="3200" b="1" dirty="0" smtClean="0"/>
              <a:t>SWOT analysis</a:t>
            </a:r>
          </a:p>
          <a:p>
            <a:pPr lvl="1" algn="just"/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2F50D-7147-47A1-9605-3B4774429FA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73" y="4465131"/>
            <a:ext cx="7431087" cy="201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4508" y="317610"/>
            <a:ext cx="8174691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Information Technology Planning Process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153400" cy="535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381000"/>
            <a:ext cx="7942340" cy="1293028"/>
          </a:xfrm>
        </p:spPr>
        <p:txBody>
          <a:bodyPr/>
          <a:lstStyle/>
          <a:p>
            <a:r>
              <a:rPr lang="en-US" b="1" dirty="0" smtClean="0"/>
              <a:t>Methods for Selecting Projects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828800"/>
            <a:ext cx="8321040" cy="443484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dirty="0" smtClean="0"/>
              <a:t>There are usually more projects than available time and resources to implement them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/>
              <a:t>Methods for selecting projects 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Feasibility Study – can it even be done?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Benefits Contributions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Economics Models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3200" dirty="0" smtClean="0"/>
              <a:t>Scoring Models</a:t>
            </a:r>
          </a:p>
          <a:p>
            <a:pPr marL="1009650" lvl="1" indent="-609600">
              <a:lnSpc>
                <a:spcPct val="90000"/>
              </a:lnSpc>
            </a:pPr>
            <a:endParaRPr lang="en-US" sz="3200" b="1" dirty="0" smtClean="0"/>
          </a:p>
          <a:p>
            <a:pPr marL="609600" indent="-609600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05452-1580-4FA5-B9D2-8062EB9CC5E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Method: Focusing on Broad Organizational Needs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5307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/>
              <a:t>It is often difficult to provide strong justification for many IT projects, but everyone agrees they have a high value</a:t>
            </a:r>
          </a:p>
          <a:p>
            <a:pPr algn="just"/>
            <a:r>
              <a:rPr lang="en-US" sz="3200" dirty="0" smtClean="0"/>
              <a:t>One </a:t>
            </a:r>
            <a:r>
              <a:rPr lang="en-US" sz="3200" dirty="0"/>
              <a:t>categorization is whether the project addresses</a:t>
            </a:r>
          </a:p>
          <a:p>
            <a:pPr lvl="1" algn="just"/>
            <a:r>
              <a:rPr lang="en-US" sz="3200" dirty="0" smtClean="0"/>
              <a:t>a </a:t>
            </a:r>
            <a:r>
              <a:rPr lang="en-US" sz="3200" dirty="0"/>
              <a:t>problem</a:t>
            </a:r>
          </a:p>
          <a:p>
            <a:pPr lvl="1" algn="just"/>
            <a:r>
              <a:rPr lang="en-US" sz="3200" dirty="0"/>
              <a:t>an opportunity, or</a:t>
            </a:r>
          </a:p>
          <a:p>
            <a:pPr lvl="1" algn="just"/>
            <a:r>
              <a:rPr lang="en-US" sz="3200" dirty="0"/>
              <a:t>a directive</a:t>
            </a:r>
          </a:p>
          <a:p>
            <a:pPr algn="just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63B1E-0E63-4264-9EFC-2B1CDFD972A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Methods: Financial Analysis of Projects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7910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Three primary methods for determining the projected financial value of projects:</a:t>
            </a:r>
          </a:p>
          <a:p>
            <a:pPr lvl="1" algn="just"/>
            <a:r>
              <a:rPr lang="en-US" sz="3200" dirty="0" smtClean="0"/>
              <a:t>Net present value (NPV) analysis</a:t>
            </a:r>
          </a:p>
          <a:p>
            <a:pPr lvl="1" algn="just"/>
            <a:r>
              <a:rPr lang="en-US" sz="3200" dirty="0" smtClean="0"/>
              <a:t>Return on investment (ROI)</a:t>
            </a:r>
          </a:p>
          <a:p>
            <a:pPr lvl="1" algn="just"/>
            <a:r>
              <a:rPr lang="en-US" sz="3200" dirty="0" smtClean="0"/>
              <a:t>Payback analysis</a:t>
            </a:r>
          </a:p>
          <a:p>
            <a:pPr algn="just"/>
            <a:endParaRPr lang="en-US" sz="3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128BF-149D-4319-94D1-D4CE54B0BB5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3343</TotalTime>
  <Words>1389</Words>
  <Application>Microsoft Office PowerPoint</Application>
  <PresentationFormat>On-screen Show (4:3)</PresentationFormat>
  <Paragraphs>282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Rounded MT Bold</vt:lpstr>
      <vt:lpstr>Calibri</vt:lpstr>
      <vt:lpstr>Cambria Math</vt:lpstr>
      <vt:lpstr>Rockwell</vt:lpstr>
      <vt:lpstr>Rockwell Condensed</vt:lpstr>
      <vt:lpstr>Times New Roman</vt:lpstr>
      <vt:lpstr>Wingdings</vt:lpstr>
      <vt:lpstr>Custom Design</vt:lpstr>
      <vt:lpstr>Wood Type</vt:lpstr>
      <vt:lpstr>Equation</vt:lpstr>
      <vt:lpstr>Project Integration Management</vt:lpstr>
      <vt:lpstr>The Key to Overall Project Success: Good Project Integration Management</vt:lpstr>
      <vt:lpstr>Project Integration Management Processes</vt:lpstr>
      <vt:lpstr>Project Integration Management Summary</vt:lpstr>
      <vt:lpstr>Strategic Planning and Project Selection</vt:lpstr>
      <vt:lpstr>Information Technology Planning Process</vt:lpstr>
      <vt:lpstr>Methods for Selecting Projects</vt:lpstr>
      <vt:lpstr>Method: Focusing on Broad Organizational Needs</vt:lpstr>
      <vt:lpstr>Methods: Financial Analysis of Projects</vt:lpstr>
      <vt:lpstr>Net Present Value Analysis</vt:lpstr>
      <vt:lpstr>NPV Calculations</vt:lpstr>
      <vt:lpstr>Return on Investment</vt:lpstr>
      <vt:lpstr>JWD Consulting NPV Example</vt:lpstr>
      <vt:lpstr>JWD Consulting NPV Example</vt:lpstr>
      <vt:lpstr>Payback Analysis</vt:lpstr>
      <vt:lpstr>Method:  Weighted Scoring Model</vt:lpstr>
      <vt:lpstr>Sample Weighted Scoring Model Criteria</vt:lpstr>
      <vt:lpstr>Additional Methods</vt:lpstr>
      <vt:lpstr>Initiating Process Group: Developing a Project Charter</vt:lpstr>
      <vt:lpstr>Inputs for Developing a Project Charter</vt:lpstr>
      <vt:lpstr>Project Charter (cont.)</vt:lpstr>
      <vt:lpstr>Planning Process Group:  Develop  Project Management Plan</vt:lpstr>
      <vt:lpstr>Sample Contents for a Software Project Management Plan (SPMP)</vt:lpstr>
      <vt:lpstr>Executing Process Group: Directing and Managing Project Work</vt:lpstr>
      <vt:lpstr>Providing Leadership and a Supportive Culture</vt:lpstr>
      <vt:lpstr>Capitalizing on Product, Business, and Application Area Knowledge</vt:lpstr>
      <vt:lpstr>Project Execution Tools and Techniques</vt:lpstr>
      <vt:lpstr>Monitoring and Controlling Project Work</vt:lpstr>
      <vt:lpstr>Performing Integrated Change Control</vt:lpstr>
      <vt:lpstr>Change Control on Information Technology Projects</vt:lpstr>
      <vt:lpstr>Change Control System</vt:lpstr>
      <vt:lpstr>Change Control Board (CCB)</vt:lpstr>
      <vt:lpstr>Configuration Management</vt:lpstr>
      <vt:lpstr>Suggestions for Performing Integrated Change Control</vt:lpstr>
      <vt:lpstr>Closing Projects or Phases</vt:lpstr>
      <vt:lpstr>Using Software to Assist in Project Integration Management</vt:lpstr>
      <vt:lpstr>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196</cp:revision>
  <dcterms:created xsi:type="dcterms:W3CDTF">2001-07-05T23:10:12Z</dcterms:created>
  <dcterms:modified xsi:type="dcterms:W3CDTF">2018-10-22T08:39:31Z</dcterms:modified>
</cp:coreProperties>
</file>