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909" r:id="rId2"/>
  </p:sldMasterIdLst>
  <p:notesMasterIdLst>
    <p:notesMasterId r:id="rId37"/>
  </p:notesMasterIdLst>
  <p:handoutMasterIdLst>
    <p:handoutMasterId r:id="rId38"/>
  </p:handoutMasterIdLst>
  <p:sldIdLst>
    <p:sldId id="382" r:id="rId3"/>
    <p:sldId id="384" r:id="rId4"/>
    <p:sldId id="336" r:id="rId5"/>
    <p:sldId id="383" r:id="rId6"/>
    <p:sldId id="375" r:id="rId7"/>
    <p:sldId id="376" r:id="rId8"/>
    <p:sldId id="377" r:id="rId9"/>
    <p:sldId id="368" r:id="rId10"/>
    <p:sldId id="372" r:id="rId11"/>
    <p:sldId id="369" r:id="rId12"/>
    <p:sldId id="371" r:id="rId13"/>
    <p:sldId id="341" r:id="rId14"/>
    <p:sldId id="379" r:id="rId15"/>
    <p:sldId id="342" r:id="rId16"/>
    <p:sldId id="390" r:id="rId17"/>
    <p:sldId id="391" r:id="rId18"/>
    <p:sldId id="392" r:id="rId19"/>
    <p:sldId id="393" r:id="rId20"/>
    <p:sldId id="394" r:id="rId21"/>
    <p:sldId id="396" r:id="rId22"/>
    <p:sldId id="398" r:id="rId23"/>
    <p:sldId id="399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10" r:id="rId33"/>
    <p:sldId id="412" r:id="rId34"/>
    <p:sldId id="413" r:id="rId35"/>
    <p:sldId id="41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walbe" initials="k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5B5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72352" autoAdjust="0"/>
  </p:normalViewPr>
  <p:slideViewPr>
    <p:cSldViewPr>
      <p:cViewPr varScale="1">
        <p:scale>
          <a:sx n="61" d="100"/>
          <a:sy n="61" d="100"/>
        </p:scale>
        <p:origin x="200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5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65B926E-4E70-4E7C-A492-D0CDF3C7E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04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B628D5B-A7C7-42E0-BFEE-8A6E6DE4D6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0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EBF9E-79B8-47AA-AB6E-92778F1771C1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07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13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20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49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38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63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8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35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41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25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5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9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45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91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16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25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80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8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95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597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56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8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398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86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903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622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99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1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84235F-ECE1-4BE8-8BAF-E29AC9805E2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3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38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45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21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20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28D5B-A7C7-42E0-BFEE-8A6E6DE4D62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7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ED858-41DD-4669-ACD0-0FE909D2C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8AF82-58A6-4B0A-99BE-3E241868A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3D3F4-A0D0-405E-A767-F9A123F72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07854DB3-7A57-4181-880A-5215D777BB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93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48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IS Project Management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27673681-C82D-4D99-8948-365C75EB26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94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0FAF7-8C0D-4DDF-A379-F4FDC17B23A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E41F8-23B9-454D-90CC-E31BF8A7FB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4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078C3-AD74-4C69-8529-ABFACC4209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69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544F7-41D2-4889-B2EC-B0B2B2B8DC5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34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E8385-873D-4308-8CE2-51B606282F1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5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B4DA7-581C-40A3-BCB4-1307A955B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7F4C6-6F30-47C3-875F-46DAC858CA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32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18779-1B42-43E3-AD0F-719051D4209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75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8B0EE-74BD-464F-A113-BF9301018B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7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58C7-1EB0-4EEF-A9D9-DA49F859DE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9A965-858B-487F-8735-1765BCABB5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951A-0E7C-4F14-91E3-D33D5B465B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0014F-D774-4519-B844-A2F39E4FC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E5C8-07BC-403D-807B-67B7EC9217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E72DE-727C-44FD-8C4B-6A992740AE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61B2-E792-4CCC-9B27-651612F41B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3329071-3EF5-4489-AD01-960B23CCFC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3329071-3EF5-4489-AD01-960B23CCFC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0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s.gov/general/EFCOG/03OtherAgencies/MilHdbk881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9377" y="3962400"/>
            <a:ext cx="7772400" cy="1349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Project 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Scope </a:t>
            </a:r>
            <a:r>
              <a:rPr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Management</a:t>
            </a:r>
            <a:endParaRPr sz="3600" dirty="0"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P2: Methods for Collecting Requirements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2692" y="5054723"/>
            <a:ext cx="8839200" cy="1725612"/>
          </a:xfrm>
        </p:spPr>
        <p:txBody>
          <a:bodyPr/>
          <a:lstStyle/>
          <a:p>
            <a:r>
              <a:rPr lang="en-US" b="1" dirty="0" smtClean="0"/>
              <a:t>Interviewing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Prototyping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Benchmarking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70038"/>
            <a:ext cx="7315200" cy="3485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167481"/>
            <a:ext cx="851447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P2:Requirements Traceability Matrix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4360" y="1333500"/>
            <a:ext cx="8229600" cy="3840162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A </a:t>
            </a:r>
            <a:r>
              <a:rPr lang="en-US" sz="3200" b="1" dirty="0" smtClean="0"/>
              <a:t>requirements traceability matrix (RTM) </a:t>
            </a:r>
            <a:r>
              <a:rPr lang="en-US" sz="3200" dirty="0" smtClean="0"/>
              <a:t>is a table that lists requirements, various attributes of each requirement, and the status of the requirements to ensure that all requirements are addressed</a:t>
            </a:r>
          </a:p>
          <a:p>
            <a:pPr lvl="1" algn="just"/>
            <a:endParaRPr lang="en-US" sz="2800" dirty="0" smtClean="0"/>
          </a:p>
          <a:p>
            <a:pPr algn="just"/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7500" t="39000" r="23125" b="40000"/>
          <a:stretch>
            <a:fillRect/>
          </a:stretch>
        </p:blipFill>
        <p:spPr bwMode="auto">
          <a:xfrm>
            <a:off x="939447" y="4114800"/>
            <a:ext cx="7824295" cy="19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8248"/>
            <a:ext cx="8153400" cy="1311275"/>
          </a:xfrm>
        </p:spPr>
        <p:txBody>
          <a:bodyPr>
            <a:normAutofit/>
          </a:bodyPr>
          <a:lstStyle/>
          <a:p>
            <a:r>
              <a:rPr lang="en-US" b="1" dirty="0" smtClean="0"/>
              <a:t>P3: Defining Scope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35625"/>
            <a:ext cx="8382000" cy="43434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Project </a:t>
            </a:r>
            <a:r>
              <a:rPr lang="en-US" sz="2800" b="1" dirty="0"/>
              <a:t>scope statements </a:t>
            </a:r>
            <a:r>
              <a:rPr lang="en-US" sz="2800" dirty="0"/>
              <a:t>should include at </a:t>
            </a:r>
            <a:r>
              <a:rPr lang="en-US" sz="2800" dirty="0" smtClean="0"/>
              <a:t>least: </a:t>
            </a:r>
          </a:p>
          <a:p>
            <a:pPr lvl="1" algn="just"/>
            <a:r>
              <a:rPr lang="en-US" sz="2800" dirty="0" smtClean="0"/>
              <a:t>a product scope description</a:t>
            </a:r>
          </a:p>
          <a:p>
            <a:pPr lvl="1" algn="just"/>
            <a:r>
              <a:rPr lang="en-US" sz="2800" dirty="0" smtClean="0"/>
              <a:t>product </a:t>
            </a:r>
            <a:r>
              <a:rPr lang="en-US" sz="2800" dirty="0"/>
              <a:t>user acceptance </a:t>
            </a:r>
            <a:r>
              <a:rPr lang="en-US" sz="2800" dirty="0" smtClean="0"/>
              <a:t>criteria</a:t>
            </a:r>
          </a:p>
          <a:p>
            <a:pPr lvl="1" algn="just"/>
            <a:r>
              <a:rPr lang="en-US" sz="2800" dirty="0" smtClean="0"/>
              <a:t>detailed </a:t>
            </a:r>
            <a:r>
              <a:rPr lang="en-US" sz="2800" dirty="0"/>
              <a:t>information on all </a:t>
            </a:r>
            <a:r>
              <a:rPr lang="en-US" sz="2800" dirty="0" smtClean="0"/>
              <a:t>project deliverables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799070"/>
            <a:ext cx="7924800" cy="2928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2924" y="76200"/>
            <a:ext cx="829627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Sample Project Charter (partial)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1219200"/>
            <a:ext cx="769267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594360" y="228600"/>
            <a:ext cx="8054156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Refining Project Scope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7500" t="37000" r="22500" b="17000"/>
          <a:stretch>
            <a:fillRect/>
          </a:stretch>
        </p:blipFill>
        <p:spPr bwMode="auto">
          <a:xfrm>
            <a:off x="914400" y="1905000"/>
            <a:ext cx="7734116" cy="370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7" y="1663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P4: Creating the Work Breakdown Structure (WBS)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8115300" cy="4068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dirty="0" smtClean="0"/>
              <a:t>WBS</a:t>
            </a:r>
            <a:r>
              <a:rPr lang="en-US" sz="3200" dirty="0" smtClean="0"/>
              <a:t> is a deliverable-oriented grouping of the work involved in a project that defines the total scope of the project</a:t>
            </a:r>
          </a:p>
          <a:p>
            <a:pPr marL="457200" lvl="1" indent="0">
              <a:buNone/>
            </a:pPr>
            <a:endParaRPr lang="en-US" sz="3200" b="1" dirty="0" smtClean="0"/>
          </a:p>
          <a:p>
            <a:pPr lvl="1"/>
            <a:endParaRPr lang="en-US" sz="32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" y="3405751"/>
            <a:ext cx="7743825" cy="296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445924"/>
            <a:ext cx="8168640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P4: Sample Intranet WBS </a:t>
            </a:r>
            <a:br>
              <a:rPr lang="en-US" b="1" dirty="0" smtClean="0"/>
            </a:br>
            <a:r>
              <a:rPr lang="en-US" b="1" dirty="0" smtClean="0"/>
              <a:t>(Organized by Product 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8793283" cy="337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44993"/>
            <a:ext cx="80010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P4: Sample Intranet WBS</a:t>
            </a:r>
            <a:br>
              <a:rPr lang="en-US" b="1" dirty="0" smtClean="0"/>
            </a:br>
            <a:r>
              <a:rPr lang="en-US" b="1" dirty="0" smtClean="0"/>
              <a:t>(Organized by Phase)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87993"/>
            <a:ext cx="6019800" cy="405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885244" y="2438400"/>
            <a:ext cx="1619956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05000" y="3200400"/>
            <a:ext cx="568678" cy="190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05000" y="4000500"/>
            <a:ext cx="568678" cy="190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05000" y="4953000"/>
            <a:ext cx="609600" cy="190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0347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P4: Sample Intranet WBS</a:t>
            </a:r>
            <a:br>
              <a:rPr lang="en-US" b="1" dirty="0" smtClean="0"/>
            </a:br>
            <a:r>
              <a:rPr lang="en-US" b="1" dirty="0" smtClean="0"/>
              <a:t>(Organized by Phase)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19300"/>
            <a:ext cx="46958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438400" y="2438400"/>
            <a:ext cx="1219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38400" y="2743200"/>
            <a:ext cx="1600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8400" y="3048000"/>
            <a:ext cx="1905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18444" y="2324100"/>
            <a:ext cx="1619956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Level 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18444" y="2628900"/>
            <a:ext cx="1619956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Level 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18444" y="2933700"/>
            <a:ext cx="1619956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42262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30737"/>
            <a:ext cx="8069580" cy="1293028"/>
          </a:xfrm>
        </p:spPr>
        <p:txBody>
          <a:bodyPr>
            <a:normAutofit/>
          </a:bodyPr>
          <a:lstStyle/>
          <a:p>
            <a:r>
              <a:rPr lang="en-US" b="1" dirty="0"/>
              <a:t>PMI Practice Standard for WBS</a:t>
            </a:r>
            <a:br>
              <a:rPr lang="en-US" b="1" dirty="0"/>
            </a:br>
            <a:r>
              <a:rPr lang="en-US" b="1" dirty="0" smtClean="0"/>
              <a:t> 100 % Rule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772400" cy="4530725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WBS should include 100% of the work defined by the project scope and capture ALL deliverables (internal, external, interim) in terms of work to be completed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14392"/>
            <a:ext cx="8077200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Project Integration Management Processes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30283"/>
              </p:ext>
            </p:extLst>
          </p:nvPr>
        </p:nvGraphicFramePr>
        <p:xfrm>
          <a:off x="838200" y="1414359"/>
          <a:ext cx="8077200" cy="5011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581400"/>
                <a:gridCol w="2819400"/>
              </a:tblGrid>
              <a:tr h="6120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Process Group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Integration Management Process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Major </a:t>
                      </a:r>
                    </a:p>
                    <a:p>
                      <a:pPr algn="ctr"/>
                      <a:r>
                        <a:rPr lang="en-US" sz="1800" dirty="0" smtClean="0"/>
                        <a:t>Output</a:t>
                      </a:r>
                      <a:endParaRPr lang="en-US" sz="1800" dirty="0"/>
                    </a:p>
                  </a:txBody>
                  <a:tcPr/>
                </a:tc>
              </a:tr>
              <a:tr h="6120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Initiating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Developing the project charter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Project Charter</a:t>
                      </a:r>
                      <a:endParaRPr lang="en-US" sz="1800" dirty="0"/>
                    </a:p>
                  </a:txBody>
                  <a:tcPr anchor="ctr"/>
                </a:tc>
              </a:tr>
              <a:tr h="7820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Planning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Developing the project management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Project Management Plan</a:t>
                      </a:r>
                      <a:endParaRPr lang="en-US" sz="1800" dirty="0"/>
                    </a:p>
                  </a:txBody>
                  <a:tcPr anchor="ctr"/>
                </a:tc>
              </a:tr>
              <a:tr h="97143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Executing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Directing and managing project 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Deliverables</a:t>
                      </a:r>
                      <a:r>
                        <a:rPr lang="en-US" sz="1800" baseline="0" dirty="0" smtClean="0"/>
                        <a:t>, work performance info, change requests</a:t>
                      </a:r>
                      <a:endParaRPr lang="en-US" sz="1800" dirty="0"/>
                    </a:p>
                  </a:txBody>
                  <a:tcPr anchor="ctr"/>
                </a:tc>
              </a:tr>
              <a:tr h="139887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Monitoring and Controlling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(1) Monitor/Control</a:t>
                      </a:r>
                      <a:r>
                        <a:rPr lang="en-US" sz="1800" baseline="0" dirty="0" smtClean="0"/>
                        <a:t> Project Work</a:t>
                      </a:r>
                    </a:p>
                    <a:p>
                      <a:r>
                        <a:rPr lang="en-US" sz="1800" baseline="0" dirty="0" smtClean="0"/>
                        <a:t>(2) Perform Integrated Change   </a:t>
                      </a:r>
                    </a:p>
                    <a:p>
                      <a:r>
                        <a:rPr lang="en-US" sz="1800" baseline="0" dirty="0" smtClean="0"/>
                        <a:t>      Control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(1) Change Requests</a:t>
                      </a:r>
                    </a:p>
                    <a:p>
                      <a:r>
                        <a:rPr lang="en-US" sz="1800" dirty="0" smtClean="0"/>
                        <a:t>(2) Status</a:t>
                      </a:r>
                      <a:r>
                        <a:rPr lang="en-US" sz="1800" baseline="0" dirty="0" smtClean="0"/>
                        <a:t> updates</a:t>
                      </a:r>
                      <a:endParaRPr lang="en-US" sz="1800" dirty="0"/>
                    </a:p>
                  </a:txBody>
                  <a:tcPr anchor="ctr"/>
                </a:tc>
              </a:tr>
              <a:tr h="60714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Closing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Close</a:t>
                      </a:r>
                      <a:r>
                        <a:rPr lang="en-US" sz="1800" baseline="0" dirty="0" smtClean="0"/>
                        <a:t> Project/Phase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Product Transition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1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8215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P4: Intranet Gantt Chart Organized by Project Management Process Groups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6" y="1667423"/>
            <a:ext cx="8686799" cy="45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0999"/>
            <a:ext cx="7772399" cy="102602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Approaches to Developing a WBS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458200" cy="441007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800" dirty="0" smtClean="0"/>
              <a:t>Using guidelines: Some organizations, like the </a:t>
            </a:r>
            <a:r>
              <a:rPr lang="en-US" sz="2800" dirty="0" smtClean="0">
                <a:hlinkClick r:id="rId3"/>
              </a:rPr>
              <a:t>DOD</a:t>
            </a:r>
            <a:r>
              <a:rPr lang="en-US" sz="2800" dirty="0" smtClean="0"/>
              <a:t>, provide guidelines for preparing WBSs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/>
              <a:t>analogy approach</a:t>
            </a:r>
            <a:endParaRPr lang="en-US" sz="2800" dirty="0" smtClean="0"/>
          </a:p>
          <a:p>
            <a:pPr lvl="1" algn="just">
              <a:lnSpc>
                <a:spcPct val="90000"/>
              </a:lnSpc>
            </a:pPr>
            <a:r>
              <a:rPr lang="en-US" sz="2800" b="1" dirty="0" smtClean="0"/>
              <a:t>top-down approach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/>
              <a:t>bottom-up approach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/>
              <a:t>Mind-mapping approach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" y="328880"/>
            <a:ext cx="8092440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Sample Mind-Mapping Approach for Creating a WBS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8991600" cy="230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WBS Dictionary and Scope Baseline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1295400"/>
            <a:ext cx="8382000" cy="4530725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Many tasks are vague and must be explained more so people know what to do and can estimate how long it will take and what it will cost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5" y="2859784"/>
            <a:ext cx="5638800" cy="32404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8215" y="4480033"/>
            <a:ext cx="205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WBS </a:t>
            </a:r>
            <a:r>
              <a:rPr lang="en-US" b="1" dirty="0" smtClean="0"/>
              <a:t>Dictionary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95011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Advice for Creating a WBS and WBS Dictionary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2674"/>
            <a:ext cx="8610600" cy="4486275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US" sz="2800" dirty="0"/>
              <a:t>U</a:t>
            </a:r>
            <a:r>
              <a:rPr lang="en-US" sz="2800" dirty="0" smtClean="0"/>
              <a:t>nit of work should appear only once in WBS.</a:t>
            </a:r>
          </a:p>
          <a:p>
            <a:pPr algn="just">
              <a:lnSpc>
                <a:spcPct val="80000"/>
              </a:lnSpc>
            </a:pPr>
            <a:r>
              <a:rPr lang="en-US" sz="2800" dirty="0" smtClean="0"/>
              <a:t>Work content of WBS item is sum of items below</a:t>
            </a:r>
          </a:p>
          <a:p>
            <a:pPr algn="just">
              <a:lnSpc>
                <a:spcPct val="80000"/>
              </a:lnSpc>
            </a:pPr>
            <a:r>
              <a:rPr lang="en-US" sz="2800" dirty="0" smtClean="0"/>
              <a:t>Limit responsibility of a WBS item to one individual  </a:t>
            </a:r>
          </a:p>
          <a:p>
            <a:pPr marL="457200" lvl="1" indent="0" algn="just">
              <a:lnSpc>
                <a:spcPct val="80000"/>
              </a:lnSpc>
              <a:buNone/>
            </a:pPr>
            <a:r>
              <a:rPr lang="en-US" sz="2800" dirty="0" smtClean="0"/>
              <a:t>(even though many people may be working on it)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/>
              <a:t>Project </a:t>
            </a:r>
            <a:r>
              <a:rPr lang="en-US" sz="2800" dirty="0"/>
              <a:t>team </a:t>
            </a:r>
            <a:r>
              <a:rPr lang="en-US" sz="2800" dirty="0" smtClean="0"/>
              <a:t>member involvement in developing 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/>
              <a:t>Document WBS items in WBS Dictionary</a:t>
            </a:r>
            <a:endParaRPr lang="en-US" sz="2800" dirty="0"/>
          </a:p>
          <a:p>
            <a:pPr algn="just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4397"/>
            <a:ext cx="8054340" cy="1293028"/>
          </a:xfrm>
        </p:spPr>
        <p:txBody>
          <a:bodyPr/>
          <a:lstStyle/>
          <a:p>
            <a:r>
              <a:rPr lang="en-US" b="1" dirty="0" smtClean="0"/>
              <a:t>Validating Scope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62062"/>
            <a:ext cx="8686800" cy="479107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800" b="1" dirty="0" smtClean="0"/>
              <a:t>Scope validation </a:t>
            </a:r>
            <a:r>
              <a:rPr lang="en-US" sz="2800" dirty="0" smtClean="0"/>
              <a:t>involves formal acceptance of the completed project deliverables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/>
              <a:t>Acceptance is often achieved by a customer inspection and then sign-off on key deliverables</a:t>
            </a:r>
            <a:endParaRPr lang="en-US" sz="3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11" y="3657600"/>
            <a:ext cx="829528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87742" y="248293"/>
            <a:ext cx="6377940" cy="1293028"/>
          </a:xfrm>
        </p:spPr>
        <p:txBody>
          <a:bodyPr/>
          <a:lstStyle/>
          <a:p>
            <a:r>
              <a:rPr lang="en-US" b="1" dirty="0" smtClean="0"/>
              <a:t>Controlling Scope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13626" y="1447800"/>
            <a:ext cx="7955280" cy="4069080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Scope control involves controlling changes to the project scope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8" y="2998787"/>
            <a:ext cx="7947660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796"/>
            <a:ext cx="7901940" cy="1293028"/>
          </a:xfrm>
        </p:spPr>
        <p:txBody>
          <a:bodyPr/>
          <a:lstStyle/>
          <a:p>
            <a:r>
              <a:rPr lang="en-US" b="1" dirty="0" smtClean="0"/>
              <a:t>Controlling Scope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21970" y="1295400"/>
            <a:ext cx="8229600" cy="4530725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Goals of scope control </a:t>
            </a:r>
          </a:p>
          <a:p>
            <a:pPr lvl="1" algn="just"/>
            <a:r>
              <a:rPr lang="en-US" sz="3200" dirty="0" smtClean="0"/>
              <a:t>influence the factors that cause scope changes</a:t>
            </a:r>
          </a:p>
          <a:p>
            <a:pPr lvl="1" algn="just"/>
            <a:r>
              <a:rPr lang="en-US" sz="3200" dirty="0" smtClean="0"/>
              <a:t>assure changes are processed according to procedures developed as part of integrated change control</a:t>
            </a:r>
          </a:p>
          <a:p>
            <a:pPr lvl="1" algn="just"/>
            <a:r>
              <a:rPr lang="en-US" sz="3200" dirty="0" smtClean="0"/>
              <a:t>manage changes when they occur</a:t>
            </a:r>
          </a:p>
          <a:p>
            <a:pPr algn="just"/>
            <a:r>
              <a:rPr lang="en-US" sz="3200" b="1" dirty="0" smtClean="0"/>
              <a:t>Variance</a:t>
            </a:r>
            <a:r>
              <a:rPr lang="en-US" sz="3200" dirty="0" smtClean="0"/>
              <a:t> is the difference between planned and actual performance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7529"/>
            <a:ext cx="7901940" cy="1013196"/>
          </a:xfrm>
        </p:spPr>
        <p:txBody>
          <a:bodyPr/>
          <a:lstStyle/>
          <a:p>
            <a:r>
              <a:rPr lang="en-US" b="1" dirty="0" smtClean="0"/>
              <a:t>Avoiding Scope  Creep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21970" y="1242790"/>
            <a:ext cx="8229600" cy="45307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Scope creep may occur as a result of:</a:t>
            </a:r>
          </a:p>
          <a:p>
            <a:pPr lvl="1" algn="just"/>
            <a:r>
              <a:rPr lang="en-US" sz="2800" dirty="0"/>
              <a:t>Poor change control</a:t>
            </a:r>
          </a:p>
          <a:p>
            <a:pPr lvl="1" algn="just"/>
            <a:r>
              <a:rPr lang="en-US" sz="2800" dirty="0" smtClean="0"/>
              <a:t>Lack </a:t>
            </a:r>
            <a:r>
              <a:rPr lang="en-US" sz="2800" dirty="0"/>
              <a:t>of proper initial identification and/or documentation of the features that are required for the achievement of project objectives</a:t>
            </a:r>
          </a:p>
          <a:p>
            <a:pPr lvl="1" algn="just"/>
            <a:r>
              <a:rPr lang="en-US" sz="2800" dirty="0" smtClean="0"/>
              <a:t>Weak </a:t>
            </a:r>
            <a:r>
              <a:rPr lang="en-US" sz="2800" dirty="0"/>
              <a:t>project manager or executive sponsor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s://encrypted-tbn2.gstatic.com/images?q=tbn:ANd9GcRV1kxMZm-XN73bC8_ejmTjQP4781OWCQtZacyjRbC0BSUBKOvu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5194127"/>
            <a:ext cx="2555631" cy="187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9895"/>
            <a:ext cx="7901940" cy="1293028"/>
          </a:xfrm>
        </p:spPr>
        <p:txBody>
          <a:bodyPr/>
          <a:lstStyle/>
          <a:p>
            <a:r>
              <a:rPr lang="en-US" b="1" dirty="0" smtClean="0"/>
              <a:t>Scope  Creep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2381" y="1371600"/>
            <a:ext cx="8229600" cy="4530725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To </a:t>
            </a:r>
            <a:r>
              <a:rPr lang="en-US" sz="2800" dirty="0"/>
              <a:t>mitigate these types of issues, the proposed solutions </a:t>
            </a:r>
            <a:r>
              <a:rPr lang="en-US" sz="2800" dirty="0" smtClean="0"/>
              <a:t>are </a:t>
            </a:r>
            <a:r>
              <a:rPr lang="en-US" sz="2800" dirty="0"/>
              <a:t>the following:</a:t>
            </a:r>
          </a:p>
          <a:p>
            <a:pPr lvl="1" algn="just"/>
            <a:r>
              <a:rPr lang="en-US" sz="3200" dirty="0"/>
              <a:t>Define </a:t>
            </a:r>
            <a:r>
              <a:rPr lang="en-US" sz="3200" dirty="0" smtClean="0"/>
              <a:t>requirements </a:t>
            </a:r>
            <a:r>
              <a:rPr lang="en-US" sz="3200" dirty="0"/>
              <a:t>as </a:t>
            </a:r>
            <a:r>
              <a:rPr lang="en-US" sz="3200" b="1" dirty="0"/>
              <a:t>“must-haves”</a:t>
            </a:r>
            <a:r>
              <a:rPr lang="en-US" sz="3200" dirty="0"/>
              <a:t> and </a:t>
            </a:r>
            <a:r>
              <a:rPr lang="en-US" sz="3200" b="1" dirty="0"/>
              <a:t>“nice to haves</a:t>
            </a:r>
            <a:r>
              <a:rPr lang="en-US" sz="3200" b="1" dirty="0" smtClean="0"/>
              <a:t>”</a:t>
            </a:r>
            <a:r>
              <a:rPr lang="en-US" sz="3200" dirty="0" smtClean="0"/>
              <a:t> </a:t>
            </a:r>
          </a:p>
          <a:p>
            <a:pPr lvl="1" algn="just"/>
            <a:r>
              <a:rPr lang="en-US" sz="3200" dirty="0" smtClean="0"/>
              <a:t>Set </a:t>
            </a:r>
            <a:r>
              <a:rPr lang="en-US" sz="3200" dirty="0"/>
              <a:t>project </a:t>
            </a:r>
            <a:r>
              <a:rPr lang="en-US" sz="3200" dirty="0" smtClean="0"/>
              <a:t>expectations</a:t>
            </a:r>
            <a:endParaRPr lang="en-US" sz="3200" dirty="0"/>
          </a:p>
          <a:p>
            <a:pPr lvl="1" algn="just"/>
            <a:r>
              <a:rPr lang="en-US" sz="3200" dirty="0" smtClean="0"/>
              <a:t>Agree </a:t>
            </a:r>
            <a:r>
              <a:rPr lang="en-US" sz="3200" dirty="0"/>
              <a:t>on </a:t>
            </a:r>
            <a:r>
              <a:rPr lang="en-US" sz="3200" dirty="0" smtClean="0"/>
              <a:t>deliverables</a:t>
            </a:r>
            <a:r>
              <a:rPr lang="en-US" sz="3200" dirty="0"/>
              <a:t>, and </a:t>
            </a:r>
            <a:r>
              <a:rPr lang="en-US" sz="3200" dirty="0" smtClean="0"/>
              <a:t>document</a:t>
            </a:r>
          </a:p>
          <a:p>
            <a:pPr lvl="1" algn="just"/>
            <a:r>
              <a:rPr lang="en-US" sz="3200" dirty="0" smtClean="0"/>
              <a:t>Document and review business requirements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914400"/>
          </a:xfrm>
        </p:spPr>
        <p:txBody>
          <a:bodyPr>
            <a:noAutofit/>
          </a:bodyPr>
          <a:lstStyle/>
          <a:p>
            <a:r>
              <a:rPr lang="en-US" b="1" dirty="0" smtClean="0"/>
              <a:t>What is Project Scope Management?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1437667"/>
            <a:ext cx="8415338" cy="5334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Scope</a:t>
            </a:r>
            <a:r>
              <a:rPr lang="en-US" sz="2800" dirty="0" smtClean="0"/>
              <a:t> refers to </a:t>
            </a:r>
            <a:r>
              <a:rPr lang="en-US" sz="2800" i="1" dirty="0" smtClean="0"/>
              <a:t>all</a:t>
            </a:r>
            <a:r>
              <a:rPr lang="en-US" sz="2800" dirty="0" smtClean="0"/>
              <a:t> the work involved in creating the products of the project and the processes used to create them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590573"/>
            <a:ext cx="5486400" cy="3731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201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Best Practices - Avoiding Scope Problems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04800" y="1418960"/>
            <a:ext cx="8515350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z="2800" dirty="0" smtClean="0"/>
              <a:t>1. Keep the scope realistic. Don’t make projects so large that they can’t be completed. 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2. Involve users in project scope management. 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3. Use off-the-shelf hardware and software whenever possible. </a:t>
            </a:r>
          </a:p>
          <a:p>
            <a:pPr>
              <a:buFont typeface="Wingdings 2" pitchFamily="18" charset="2"/>
              <a:buNone/>
            </a:pPr>
            <a:r>
              <a:rPr lang="en-US" sz="2800" dirty="0" smtClean="0"/>
              <a:t>4. Follow good project management processes.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 descr="February 05, 2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02015"/>
            <a:ext cx="609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0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21" y="228600"/>
            <a:ext cx="8763000" cy="838200"/>
          </a:xfrm>
        </p:spPr>
        <p:txBody>
          <a:bodyPr>
            <a:noAutofit/>
          </a:bodyPr>
          <a:lstStyle/>
          <a:p>
            <a:r>
              <a:rPr lang="en-US" b="1" dirty="0" smtClean="0"/>
              <a:t>Improving User Input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05800" cy="4876800"/>
          </a:xfrm>
        </p:spPr>
        <p:txBody>
          <a:bodyPr>
            <a:noAutofit/>
          </a:bodyPr>
          <a:lstStyle/>
          <a:p>
            <a:pPr algn="just"/>
            <a:r>
              <a:rPr lang="en-US" sz="2600" dirty="0" smtClean="0"/>
              <a:t>Develop a good project selection process and insist that sponsors are from the user organization</a:t>
            </a:r>
          </a:p>
          <a:p>
            <a:pPr algn="just"/>
            <a:r>
              <a:rPr lang="en-US" sz="2600" dirty="0" smtClean="0"/>
              <a:t>Have </a:t>
            </a:r>
            <a:r>
              <a:rPr lang="en-US" sz="2600" dirty="0" smtClean="0"/>
              <a:t>users on the project team in important roles</a:t>
            </a:r>
          </a:p>
          <a:p>
            <a:pPr algn="just"/>
            <a:r>
              <a:rPr lang="en-US" sz="2600" dirty="0" smtClean="0"/>
              <a:t>Have </a:t>
            </a:r>
            <a:r>
              <a:rPr lang="en-US" sz="2600" dirty="0" smtClean="0"/>
              <a:t>regular meetings with defined agendas, and have users sign off on key deliverables presented at </a:t>
            </a:r>
            <a:r>
              <a:rPr lang="en-US" sz="2600" dirty="0" smtClean="0"/>
              <a:t>meetings</a:t>
            </a:r>
          </a:p>
          <a:p>
            <a:r>
              <a:rPr lang="en-US" sz="2600" dirty="0"/>
              <a:t>Deliver something to users and sponsors on a regular basis</a:t>
            </a:r>
          </a:p>
          <a:p>
            <a:r>
              <a:rPr lang="en-US" sz="2600" dirty="0" smtClean="0"/>
              <a:t>Don’t </a:t>
            </a:r>
            <a:r>
              <a:rPr lang="en-US" sz="2600" dirty="0"/>
              <a:t>promise to deliver when you know you can’t</a:t>
            </a:r>
          </a:p>
          <a:p>
            <a:r>
              <a:rPr lang="en-US" sz="2600" dirty="0" smtClean="0"/>
              <a:t>Co-locate </a:t>
            </a:r>
            <a:r>
              <a:rPr lang="en-US" sz="2600" dirty="0"/>
              <a:t>users with developers</a:t>
            </a:r>
          </a:p>
          <a:p>
            <a:pPr algn="just"/>
            <a:endParaRPr lang="en-US" sz="2600" dirty="0" smtClean="0"/>
          </a:p>
          <a:p>
            <a:pPr algn="just"/>
            <a:endParaRPr lang="en-US" sz="2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311275"/>
          </a:xfrm>
        </p:spPr>
        <p:txBody>
          <a:bodyPr/>
          <a:lstStyle/>
          <a:p>
            <a:r>
              <a:rPr lang="en-US" sz="3600" b="1" dirty="0" smtClean="0"/>
              <a:t>Reduce Incomplete and Changing Requirements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7212"/>
            <a:ext cx="8458200" cy="4572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800" dirty="0"/>
              <a:t>R</a:t>
            </a:r>
            <a:r>
              <a:rPr lang="en-US" sz="2800" dirty="0" smtClean="0"/>
              <a:t>equirements management process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/>
              <a:t>Use techniques to get user involvement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/>
              <a:t>Document and maintain requirements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/>
              <a:t>Create a requirements management database</a:t>
            </a:r>
          </a:p>
          <a:p>
            <a:pPr algn="just"/>
            <a:r>
              <a:rPr lang="en-US" sz="2800" dirty="0" smtClean="0"/>
              <a:t>Testing </a:t>
            </a:r>
            <a:r>
              <a:rPr lang="en-US" sz="2800" dirty="0"/>
              <a:t>throughout the project life cycle</a:t>
            </a:r>
          </a:p>
          <a:p>
            <a:pPr algn="just"/>
            <a:r>
              <a:rPr lang="en-US" sz="2800" dirty="0"/>
              <a:t>Review changes from a systems perspective</a:t>
            </a:r>
          </a:p>
          <a:p>
            <a:pPr algn="just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8107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Software to Assist in Project Scope Management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8153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Word-processing software helps create several scope-related documents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Spreadsheets help to perform financial calculations, weighed scoring models, and develop charts and graphs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Communication software like e-mail and the Web help clarify and communicate scope information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Project management software helps in creating a WBS, the basis for tasks on a Gantt chart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Specialized software is available to assist in project scope management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795" y="208915"/>
            <a:ext cx="6377940" cy="1293028"/>
          </a:xfrm>
        </p:spPr>
        <p:txBody>
          <a:bodyPr/>
          <a:lstStyle/>
          <a:p>
            <a:r>
              <a:rPr lang="en-US" b="1" dirty="0" smtClean="0"/>
              <a:t>Chapter Summary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81890"/>
            <a:ext cx="7955280" cy="406908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Project scope management</a:t>
            </a:r>
          </a:p>
          <a:p>
            <a:endParaRPr lang="en-US" sz="2800" dirty="0"/>
          </a:p>
          <a:p>
            <a:r>
              <a:rPr lang="en-US" sz="2800" dirty="0" smtClean="0"/>
              <a:t>Main processes include:</a:t>
            </a:r>
          </a:p>
          <a:p>
            <a:pPr lvl="1"/>
            <a:r>
              <a:rPr lang="en-US" sz="2800" dirty="0" smtClean="0"/>
              <a:t>Define scope management</a:t>
            </a:r>
          </a:p>
          <a:p>
            <a:pPr lvl="1"/>
            <a:r>
              <a:rPr lang="en-US" sz="2800" dirty="0" smtClean="0"/>
              <a:t>Collect requirements</a:t>
            </a:r>
          </a:p>
          <a:p>
            <a:pPr lvl="1"/>
            <a:r>
              <a:rPr lang="en-US" sz="2800" dirty="0" smtClean="0"/>
              <a:t>Define scope (scope statement)</a:t>
            </a:r>
          </a:p>
          <a:p>
            <a:pPr lvl="1"/>
            <a:r>
              <a:rPr lang="en-US" sz="2800" dirty="0" smtClean="0"/>
              <a:t>Create WBS</a:t>
            </a:r>
          </a:p>
          <a:p>
            <a:pPr lvl="1"/>
            <a:r>
              <a:rPr lang="en-US" sz="2800" dirty="0" smtClean="0"/>
              <a:t>Validate scope</a:t>
            </a:r>
          </a:p>
          <a:p>
            <a:pPr lvl="1"/>
            <a:r>
              <a:rPr lang="en-US" sz="2800" dirty="0" smtClean="0"/>
              <a:t>Control scope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126963"/>
            <a:ext cx="824484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Project Scope Management Processes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03337"/>
              </p:ext>
            </p:extLst>
          </p:nvPr>
        </p:nvGraphicFramePr>
        <p:xfrm>
          <a:off x="762000" y="1419991"/>
          <a:ext cx="8077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Process Group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Scopen</a:t>
                      </a:r>
                      <a:r>
                        <a:rPr lang="en-US" sz="1800" dirty="0" smtClean="0"/>
                        <a:t> Management Process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Major </a:t>
                      </a:r>
                    </a:p>
                    <a:p>
                      <a:pPr algn="ctr"/>
                      <a:r>
                        <a:rPr lang="en-US" sz="1800" dirty="0" smtClean="0"/>
                        <a:t>Output</a:t>
                      </a:r>
                      <a:endParaRPr lang="en-US" sz="1800" dirty="0"/>
                    </a:p>
                  </a:txBody>
                  <a:tcPr/>
                </a:tc>
              </a:tr>
              <a:tr h="204470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Planning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P1: Plan Scope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Scope </a:t>
                      </a:r>
                      <a:r>
                        <a:rPr lang="en-US" sz="1800" dirty="0" err="1" smtClean="0"/>
                        <a:t>Mgmt</a:t>
                      </a:r>
                      <a:r>
                        <a:rPr lang="en-US" sz="1800" baseline="0" dirty="0" smtClean="0"/>
                        <a:t> Plan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Requirement </a:t>
                      </a:r>
                      <a:r>
                        <a:rPr lang="en-US" sz="1800" baseline="0" dirty="0" err="1" smtClean="0"/>
                        <a:t>Mgmt</a:t>
                      </a:r>
                      <a:r>
                        <a:rPr lang="en-US" sz="1800" baseline="0" dirty="0" smtClean="0"/>
                        <a:t> Plan</a:t>
                      </a:r>
                      <a:endParaRPr lang="en-US" sz="1800" dirty="0" smtClean="0"/>
                    </a:p>
                  </a:txBody>
                  <a:tcPr anchor="ctr"/>
                </a:tc>
              </a:tr>
              <a:tr h="435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P2: Collect Requirements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Req.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Documentation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Req</a:t>
                      </a:r>
                      <a:r>
                        <a:rPr lang="en-US" sz="1800" baseline="0" dirty="0" smtClean="0"/>
                        <a:t>. Traceability Matrix</a:t>
                      </a:r>
                      <a:endParaRPr lang="en-US" sz="1800" dirty="0" smtClean="0"/>
                    </a:p>
                  </a:txBody>
                  <a:tcPr anchor="ctr"/>
                </a:tc>
              </a:tr>
              <a:tr h="231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P3: Define</a:t>
                      </a:r>
                      <a:r>
                        <a:rPr lang="en-US" sz="1800" baseline="0" dirty="0" smtClean="0"/>
                        <a:t> Scope</a:t>
                      </a:r>
                      <a:endParaRPr 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Project Scope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Stmt</a:t>
                      </a:r>
                      <a:endParaRPr lang="en-US" sz="1800" baseline="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Project Docs Update</a:t>
                      </a:r>
                      <a:endParaRPr lang="en-US" sz="1800" dirty="0" smtClean="0"/>
                    </a:p>
                  </a:txBody>
                  <a:tcPr anchor="ctr"/>
                </a:tc>
              </a:tr>
              <a:tr h="204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P4: Create WBS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Scope Baseline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Project Docs</a:t>
                      </a:r>
                      <a:r>
                        <a:rPr lang="en-US" sz="1800" baseline="0" dirty="0" smtClean="0"/>
                        <a:t> Update</a:t>
                      </a:r>
                      <a:endParaRPr lang="en-US" sz="1800" dirty="0" smtClean="0"/>
                    </a:p>
                  </a:txBody>
                  <a:tcPr anchor="ctr"/>
                </a:tc>
              </a:tr>
              <a:tr h="5461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Monitoring and Controlling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MC1: Validate</a:t>
                      </a:r>
                      <a:r>
                        <a:rPr lang="en-US" sz="1800" baseline="0" dirty="0" smtClean="0"/>
                        <a:t> Scope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Accept</a:t>
                      </a:r>
                      <a:r>
                        <a:rPr lang="en-US" sz="1800" baseline="0" dirty="0" smtClean="0"/>
                        <a:t> Deliverables</a:t>
                      </a:r>
                    </a:p>
                    <a:p>
                      <a:r>
                        <a:rPr lang="en-US" sz="1800" baseline="0" dirty="0" smtClean="0"/>
                        <a:t>Change Requests</a:t>
                      </a:r>
                    </a:p>
                    <a:p>
                      <a:r>
                        <a:rPr lang="en-US" sz="1800" baseline="0" dirty="0" smtClean="0"/>
                        <a:t>Work Performance Info</a:t>
                      </a:r>
                      <a:endParaRPr lang="en-US" sz="1800" dirty="0"/>
                    </a:p>
                  </a:txBody>
                  <a:tcPr anchor="ctr"/>
                </a:tc>
              </a:tr>
              <a:tr h="546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MC2: Control Scope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Change Requests</a:t>
                      </a:r>
                    </a:p>
                    <a:p>
                      <a:r>
                        <a:rPr lang="en-US" sz="1800" dirty="0" smtClean="0"/>
                        <a:t>Project </a:t>
                      </a:r>
                      <a:r>
                        <a:rPr lang="en-US" sz="1800" dirty="0" err="1" smtClean="0"/>
                        <a:t>Mgmt</a:t>
                      </a:r>
                      <a:r>
                        <a:rPr lang="en-US" sz="1800" baseline="0" dirty="0" smtClean="0"/>
                        <a:t> Plan Updates</a:t>
                      </a:r>
                    </a:p>
                    <a:p>
                      <a:r>
                        <a:rPr lang="en-US" sz="1800" baseline="0" dirty="0" smtClean="0"/>
                        <a:t>Org, Process Asset Updates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304800"/>
            <a:ext cx="7963301" cy="1293028"/>
          </a:xfrm>
        </p:spPr>
        <p:txBody>
          <a:bodyPr/>
          <a:lstStyle/>
          <a:p>
            <a:r>
              <a:rPr lang="en-US" b="1" dirty="0" smtClean="0"/>
              <a:t>P1: Planning Scope Management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project team </a:t>
            </a:r>
            <a:r>
              <a:rPr lang="en-US" sz="3200" dirty="0"/>
              <a:t>uses expert judgment and meetings to develop </a:t>
            </a:r>
            <a:r>
              <a:rPr lang="en-US" sz="3200" b="1" dirty="0"/>
              <a:t>two important </a:t>
            </a:r>
            <a:r>
              <a:rPr lang="en-US" sz="3200" b="1" dirty="0" smtClean="0"/>
              <a:t>outputs 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scope management plan is a subsidiary part of the project management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381000"/>
            <a:ext cx="7959291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P1: Scope Management Plan Contents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2434" y="1798320"/>
            <a:ext cx="7955280" cy="4069080"/>
          </a:xfrm>
        </p:spPr>
        <p:txBody>
          <a:bodyPr>
            <a:normAutofit/>
          </a:bodyPr>
          <a:lstStyle/>
          <a:p>
            <a:r>
              <a:rPr lang="en-US" sz="2800" dirty="0"/>
              <a:t>How to prepare a detailed project scope </a:t>
            </a:r>
            <a:r>
              <a:rPr lang="en-US" sz="2800" dirty="0" smtClean="0"/>
              <a:t>statement</a:t>
            </a:r>
          </a:p>
          <a:p>
            <a:r>
              <a:rPr lang="en-US" sz="2800" dirty="0"/>
              <a:t>How to create a </a:t>
            </a:r>
            <a:r>
              <a:rPr lang="en-US" sz="2800" dirty="0" smtClean="0"/>
              <a:t>WBS</a:t>
            </a:r>
          </a:p>
          <a:p>
            <a:r>
              <a:rPr lang="en-US" sz="2800" dirty="0"/>
              <a:t>How to maintain and approve the </a:t>
            </a:r>
            <a:r>
              <a:rPr lang="en-US" sz="2800" dirty="0" smtClean="0"/>
              <a:t>WBS</a:t>
            </a:r>
          </a:p>
          <a:p>
            <a:r>
              <a:rPr lang="en-US" sz="2800" dirty="0"/>
              <a:t>How to obtain formal acceptance of the completed project </a:t>
            </a:r>
            <a:r>
              <a:rPr lang="en-US" sz="2800" dirty="0" smtClean="0"/>
              <a:t>deliverables</a:t>
            </a:r>
          </a:p>
          <a:p>
            <a:r>
              <a:rPr lang="en-US" sz="2800" dirty="0"/>
              <a:t>How to control requests for changes to the project scope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P1: Requirements Management Plan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990" y="1327484"/>
            <a:ext cx="7772400" cy="228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“</a:t>
            </a:r>
            <a:r>
              <a:rPr lang="en-US" sz="2800" dirty="0"/>
              <a:t>conditions or </a:t>
            </a:r>
            <a:r>
              <a:rPr lang="en-US" sz="2800" dirty="0" smtClean="0"/>
              <a:t>capabilities that </a:t>
            </a:r>
            <a:r>
              <a:rPr lang="en-US" sz="2800" dirty="0"/>
              <a:t>must be met by the project or present in the product, service, or result to </a:t>
            </a:r>
            <a:r>
              <a:rPr lang="en-US" sz="2800" dirty="0" smtClean="0"/>
              <a:t>satisfy an </a:t>
            </a:r>
            <a:r>
              <a:rPr lang="en-US" sz="2800" dirty="0"/>
              <a:t>agreement or other formally imposed </a:t>
            </a:r>
            <a:r>
              <a:rPr lang="en-US" sz="2800" dirty="0" smtClean="0"/>
              <a:t>specification”</a:t>
            </a:r>
          </a:p>
          <a:p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62405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8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799" y="37174"/>
            <a:ext cx="8091487" cy="1293028"/>
          </a:xfrm>
        </p:spPr>
        <p:txBody>
          <a:bodyPr/>
          <a:lstStyle/>
          <a:p>
            <a:r>
              <a:rPr lang="en-US" b="1" dirty="0" smtClean="0"/>
              <a:t>P2: Collecting Requirements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7686" y="1256786"/>
            <a:ext cx="8229600" cy="4525962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For some IT projects, it is helpful to divide requirements development into categories called elicitation, analysis, specification, and validation </a:t>
            </a:r>
          </a:p>
          <a:p>
            <a:pPr algn="just"/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aisd.com.au/home/newsletters/april2013/images/dilber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" y="3048000"/>
            <a:ext cx="8182927" cy="25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1828801"/>
          </a:xfrm>
        </p:spPr>
        <p:txBody>
          <a:bodyPr>
            <a:normAutofit/>
          </a:bodyPr>
          <a:lstStyle/>
          <a:p>
            <a:r>
              <a:rPr lang="en-US" b="1" dirty="0" smtClean="0"/>
              <a:t>Relative Cost to Correct a Software Requirement Defect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3F6A9-037C-4679-A974-5A2F60203C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21472"/>
            <a:ext cx="8458200" cy="5236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</TotalTime>
  <Words>1198</Words>
  <Application>Microsoft Office PowerPoint</Application>
  <PresentationFormat>On-screen Show (4:3)</PresentationFormat>
  <Paragraphs>265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Rounded MT Bold</vt:lpstr>
      <vt:lpstr>Calibri</vt:lpstr>
      <vt:lpstr>Rockwell</vt:lpstr>
      <vt:lpstr>Rockwell Condensed</vt:lpstr>
      <vt:lpstr>Times New Roman</vt:lpstr>
      <vt:lpstr>Wingdings</vt:lpstr>
      <vt:lpstr>Wingdings 2</vt:lpstr>
      <vt:lpstr>Custom Design</vt:lpstr>
      <vt:lpstr>Wood Type</vt:lpstr>
      <vt:lpstr>Project Scope Management</vt:lpstr>
      <vt:lpstr>Project Integration Management Processes</vt:lpstr>
      <vt:lpstr>What is Project Scope Management?</vt:lpstr>
      <vt:lpstr>Project Scope Management Processes</vt:lpstr>
      <vt:lpstr>P1: Planning Scope Management</vt:lpstr>
      <vt:lpstr>P1: Scope Management Plan Contents</vt:lpstr>
      <vt:lpstr>P1: Requirements Management Plan</vt:lpstr>
      <vt:lpstr>P2: Collecting Requirements</vt:lpstr>
      <vt:lpstr>Relative Cost to Correct a Software Requirement Defect </vt:lpstr>
      <vt:lpstr>P2: Methods for Collecting Requirements</vt:lpstr>
      <vt:lpstr>P2:Requirements Traceability Matrix</vt:lpstr>
      <vt:lpstr>P3: Defining Scope</vt:lpstr>
      <vt:lpstr>Sample Project Charter (partial)</vt:lpstr>
      <vt:lpstr>Refining Project Scope</vt:lpstr>
      <vt:lpstr>P4: Creating the Work Breakdown Structure (WBS)</vt:lpstr>
      <vt:lpstr>P4: Sample Intranet WBS  (Organized by Product )</vt:lpstr>
      <vt:lpstr>P4: Sample Intranet WBS (Organized by Phase)</vt:lpstr>
      <vt:lpstr>P4: Sample Intranet WBS (Organized by Phase)</vt:lpstr>
      <vt:lpstr>PMI Practice Standard for WBS  100 % Rule </vt:lpstr>
      <vt:lpstr>P4: Intranet Gantt Chart Organized by Project Management Process Groups</vt:lpstr>
      <vt:lpstr>Approaches to Developing a WBS</vt:lpstr>
      <vt:lpstr>Sample Mind-Mapping Approach for Creating a WBS</vt:lpstr>
      <vt:lpstr>The WBS Dictionary and Scope Baseline</vt:lpstr>
      <vt:lpstr>Advice for Creating a WBS and WBS Dictionary</vt:lpstr>
      <vt:lpstr>Validating Scope</vt:lpstr>
      <vt:lpstr>Controlling Scope</vt:lpstr>
      <vt:lpstr>Controlling Scope</vt:lpstr>
      <vt:lpstr>Avoiding Scope  Creep</vt:lpstr>
      <vt:lpstr>Scope  Creep</vt:lpstr>
      <vt:lpstr>Best Practices - Avoiding Scope Problems</vt:lpstr>
      <vt:lpstr>Improving User Input</vt:lpstr>
      <vt:lpstr>Reduce Incomplete and Changing Requirements</vt:lpstr>
      <vt:lpstr>Using Software to Assist in Project Scope Management</vt:lpstr>
      <vt:lpstr>Chapter Summary</vt:lpstr>
    </vt:vector>
  </TitlesOfParts>
  <Company>Augsburg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ermias.abebe@outlook.com</cp:lastModifiedBy>
  <cp:revision>188</cp:revision>
  <dcterms:created xsi:type="dcterms:W3CDTF">2001-07-05T23:10:12Z</dcterms:created>
  <dcterms:modified xsi:type="dcterms:W3CDTF">2018-10-22T08:45:26Z</dcterms:modified>
</cp:coreProperties>
</file>