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59" r:id="rId2"/>
  </p:sldMasterIdLst>
  <p:notesMasterIdLst>
    <p:notesMasterId r:id="rId33"/>
  </p:notesMasterIdLst>
  <p:handoutMasterIdLst>
    <p:handoutMasterId r:id="rId34"/>
  </p:handoutMasterIdLst>
  <p:sldIdLst>
    <p:sldId id="394" r:id="rId3"/>
    <p:sldId id="393" r:id="rId4"/>
    <p:sldId id="341" r:id="rId5"/>
    <p:sldId id="342" r:id="rId6"/>
    <p:sldId id="344" r:id="rId7"/>
    <p:sldId id="346" r:id="rId8"/>
    <p:sldId id="348" r:id="rId9"/>
    <p:sldId id="350" r:id="rId10"/>
    <p:sldId id="351" r:id="rId11"/>
    <p:sldId id="345" r:id="rId12"/>
    <p:sldId id="395" r:id="rId13"/>
    <p:sldId id="353" r:id="rId14"/>
    <p:sldId id="354" r:id="rId15"/>
    <p:sldId id="398" r:id="rId16"/>
    <p:sldId id="356" r:id="rId17"/>
    <p:sldId id="396" r:id="rId18"/>
    <p:sldId id="357" r:id="rId19"/>
    <p:sldId id="359" r:id="rId20"/>
    <p:sldId id="360" r:id="rId21"/>
    <p:sldId id="403" r:id="rId22"/>
    <p:sldId id="363" r:id="rId23"/>
    <p:sldId id="365" r:id="rId24"/>
    <p:sldId id="367" r:id="rId25"/>
    <p:sldId id="370" r:id="rId26"/>
    <p:sldId id="397" r:id="rId27"/>
    <p:sldId id="377" r:id="rId28"/>
    <p:sldId id="399" r:id="rId29"/>
    <p:sldId id="380" r:id="rId30"/>
    <p:sldId id="383" r:id="rId31"/>
    <p:sldId id="3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3FF"/>
    <a:srgbClr val="66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72028" autoAdjust="0"/>
  </p:normalViewPr>
  <p:slideViewPr>
    <p:cSldViewPr>
      <p:cViewPr varScale="1">
        <p:scale>
          <a:sx n="60" d="100"/>
          <a:sy n="60" d="100"/>
        </p:scale>
        <p:origin x="20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B4F1CC-2762-4A50-BFA6-AF4F471C3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40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F3EBEAF-6895-428A-8971-6FD8257AC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9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BF9E-79B8-47AA-AB6E-92778F1771C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0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3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3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1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98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53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5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7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74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1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1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7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5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51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9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1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EBEAF-6895-428A-8971-6FD8257AC8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A177-C202-48BA-AF4D-2645A8CF6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822F-469C-4E72-8161-9668E37E2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C78-DC8E-458A-B3A2-8620E36F4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129213C3-25F8-4CC4-AF1E-FFB11A2B0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8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EDC1C-DD06-4243-A0F6-5A02A43274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5C8C67B-79E0-4B03-B548-F16276F862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0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B675E-CD20-4C54-8399-39A650F866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9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48EE6-6B0B-4557-BE05-F132595457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1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CC0BE-5FF1-4C81-A1E4-B20E45CD56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02AE8-0F98-4760-A7D3-E3FB914998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1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5FC69-1F0D-4295-BEAF-FB708C736A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870F-4AB0-48EA-9ACA-4E0C1250B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5F35-7DC0-482B-828C-42B387541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8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6C5CD-ACCB-4EFC-BFDB-1031EBD9A9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94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9624F-B5B9-4CA5-BE26-992B54613F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2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6BDA-B7BA-440B-BF34-F6DF8DFF6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1FBB-05A9-4CEA-9627-761E2FCF9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5135-0D65-4FDE-A603-3A297B6B4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C8A9-E05A-438D-BA48-FA908318F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376F-9D73-4343-8401-E824D78AA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FDD6-B46B-48EF-A55E-B5A0FBF60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75B6-C890-4F77-8E54-C3ED368CA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880B4BE-BFE4-4577-A30B-8926328F7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880B4BE-BFE4-4577-A30B-8926328F73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2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5177" y="4137025"/>
            <a:ext cx="6232023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Time </a:t>
            </a: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Management</a:t>
            </a:r>
            <a:endParaRPr sz="36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905000"/>
            <a:ext cx="5639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0" dirty="0" smtClean="0">
                <a:solidFill>
                  <a:srgbClr val="676A5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PMI Knowledge Areas	</a:t>
            </a:r>
            <a:endParaRPr lang="en-US" sz="1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Reasons for Creating Dependencies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05543" y="1420813"/>
            <a:ext cx="8305800" cy="49037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Mandatory dependencies (hard logic)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Discretionary dependencies (soft logic)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External dependencies</a:t>
            </a: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BBAD3-A968-47CC-BC42-F5C3CCDA55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0838"/>
            <a:ext cx="83058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P3: Estimating Activity Resources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67937"/>
            <a:ext cx="8305800" cy="3810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/>
              <a:t>A </a:t>
            </a:r>
            <a:r>
              <a:rPr lang="en-US" sz="3200" b="1" dirty="0" smtClean="0"/>
              <a:t>resource breakdown structure </a:t>
            </a:r>
            <a:r>
              <a:rPr lang="en-US" sz="3200" dirty="0" smtClean="0"/>
              <a:t>is a hierarchical structure that identifies the project’s resources by category and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88B24-D97E-41B0-8DB0-789651200C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13082"/>
              </p:ext>
            </p:extLst>
          </p:nvPr>
        </p:nvGraphicFramePr>
        <p:xfrm>
          <a:off x="685800" y="4313397"/>
          <a:ext cx="213360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Input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Activity List &amp; Attributes</a:t>
                      </a:r>
                    </a:p>
                    <a:p>
                      <a:r>
                        <a:rPr lang="en-US" sz="1400" dirty="0" smtClean="0"/>
                        <a:t>2) Resource Calendars</a:t>
                      </a:r>
                    </a:p>
                    <a:p>
                      <a:r>
                        <a:rPr lang="en-US" sz="1400" baseline="0" dirty="0" smtClean="0"/>
                        <a:t>3) Enterprise Factors</a:t>
                      </a:r>
                    </a:p>
                    <a:p>
                      <a:r>
                        <a:rPr lang="en-US" sz="1400" baseline="0" dirty="0" smtClean="0"/>
                        <a:t>4) Org Process Assets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2933700" y="4981435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57549"/>
              </p:ext>
            </p:extLst>
          </p:nvPr>
        </p:nvGraphicFramePr>
        <p:xfrm>
          <a:off x="6286500" y="4307972"/>
          <a:ext cx="2133600" cy="172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563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/>
                </a:tc>
              </a:tr>
              <a:tr h="99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Activity Resourc</a:t>
                      </a:r>
                      <a:r>
                        <a:rPr lang="en-US" sz="1400" baseline="0" dirty="0" smtClean="0"/>
                        <a:t>e </a:t>
                      </a:r>
                      <a:r>
                        <a:rPr lang="en-US" sz="1400" baseline="0" dirty="0" err="1" smtClean="0"/>
                        <a:t>Req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2) Resource</a:t>
                      </a:r>
                      <a:r>
                        <a:rPr lang="en-US" sz="1400" baseline="0" dirty="0" smtClean="0"/>
                        <a:t> Breakdown Structure</a:t>
                      </a:r>
                    </a:p>
                    <a:p>
                      <a:r>
                        <a:rPr lang="en-US" sz="1400" baseline="0" dirty="0" smtClean="0"/>
                        <a:t>3) Updates to Project Docs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5883442" y="4981435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09360"/>
              </p:ext>
            </p:extLst>
          </p:nvPr>
        </p:nvGraphicFramePr>
        <p:xfrm>
          <a:off x="3429000" y="4314008"/>
          <a:ext cx="2286000" cy="153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Tools/Techniques</a:t>
                      </a:r>
                      <a:endParaRPr lang="en-US" sz="1400" dirty="0"/>
                    </a:p>
                  </a:txBody>
                  <a:tcPr/>
                </a:tc>
              </a:tr>
              <a:tr h="96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Alternative Analysis</a:t>
                      </a:r>
                    </a:p>
                    <a:p>
                      <a:r>
                        <a:rPr lang="en-US" sz="1400" dirty="0" smtClean="0"/>
                        <a:t>2)</a:t>
                      </a:r>
                      <a:r>
                        <a:rPr lang="en-US" sz="1400" baseline="0" dirty="0" smtClean="0"/>
                        <a:t> Bottom-up Estimating</a:t>
                      </a:r>
                      <a:endParaRPr lang="en-US" sz="1400" dirty="0" smtClean="0"/>
                    </a:p>
                    <a:p>
                      <a:r>
                        <a:rPr lang="en-US" sz="1400" baseline="0" dirty="0" smtClean="0"/>
                        <a:t>3) Expert Judgment</a:t>
                      </a:r>
                    </a:p>
                    <a:p>
                      <a:r>
                        <a:rPr lang="en-US" sz="1400" baseline="0" dirty="0" smtClean="0"/>
                        <a:t>4) PM Software</a:t>
                      </a:r>
                    </a:p>
                    <a:p>
                      <a:r>
                        <a:rPr lang="en-US" sz="1400" baseline="0" dirty="0" smtClean="0"/>
                        <a:t>5) Estimating Data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248400" y="5410200"/>
            <a:ext cx="2209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86500" y="3120362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Determine the resource requirements for each activity</a:t>
            </a:r>
            <a:endParaRPr lang="en-US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Estimating Activity Resources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45650" y="1436973"/>
            <a:ext cx="8305800" cy="45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/>
              <a:t>Consider important issues in estimating resources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How difficult will it be to do specific activities on this project?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What is the organization’s history in doing similar activities?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Are the required resources available?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88B24-D97E-41B0-8DB0-789651200C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P4: Activity Duration Estimating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86738" cy="4791075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Duration vs. Effort</a:t>
            </a:r>
            <a:r>
              <a:rPr lang="en-US" sz="3200" dirty="0" smtClean="0"/>
              <a:t> </a:t>
            </a:r>
          </a:p>
          <a:p>
            <a:pPr algn="just"/>
            <a:r>
              <a:rPr lang="en-US" sz="3200" dirty="0" smtClean="0"/>
              <a:t>People </a:t>
            </a:r>
            <a:r>
              <a:rPr lang="en-US" sz="3200" dirty="0"/>
              <a:t>doing the work should help create estimates, and an expert should review them</a:t>
            </a:r>
          </a:p>
          <a:p>
            <a:pPr algn="just"/>
            <a:r>
              <a:rPr lang="en-US" sz="3200" dirty="0" smtClean="0"/>
              <a:t>Instead </a:t>
            </a:r>
            <a:r>
              <a:rPr lang="en-US" sz="3200" dirty="0"/>
              <a:t>of providing activity estimates as a discrete number, such as four weeks, it’s often helpful to create a </a:t>
            </a:r>
            <a:r>
              <a:rPr lang="en-US" sz="3200" b="1" dirty="0"/>
              <a:t>three-point estimate</a:t>
            </a:r>
          </a:p>
          <a:p>
            <a:pPr algn="just"/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7902D-2E9A-4368-BC8F-780B390E78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Reality…This is quite challenging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75631" y="1209257"/>
            <a:ext cx="83058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Stable Activities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straightforward estimating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Dependent </a:t>
            </a:r>
            <a:r>
              <a:rPr lang="en-US" sz="3200" dirty="0" smtClean="0"/>
              <a:t>Activities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amount needed for testing is dependent on a successful test or unsuccessful test.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3-point estimates or analogous work well.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Uncertain </a:t>
            </a:r>
            <a:r>
              <a:rPr lang="en-US" sz="3200" dirty="0" smtClean="0"/>
              <a:t>Activities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No previous precedence (complex projects)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Start with 3-point estimate to set boundaries then use analogous to set actual estimate</a:t>
            </a:r>
          </a:p>
          <a:p>
            <a:pPr lvl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88B24-D97E-41B0-8DB0-789651200C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18752"/>
            <a:ext cx="1237631" cy="113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P5: Developing the Schedule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6638" y="1207168"/>
            <a:ext cx="8186738" cy="479107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/>
              <a:t>Ultimate goal is to create a realistic project schedule that provides a basis for monitoring project progress for the time dimension of the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0914C-B560-4916-A481-53F2E5D7B7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12095"/>
              </p:ext>
            </p:extLst>
          </p:nvPr>
        </p:nvGraphicFramePr>
        <p:xfrm>
          <a:off x="762000" y="3657600"/>
          <a:ext cx="2362200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Input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1) Activity List &amp; Attributes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2) Activity</a:t>
                      </a:r>
                      <a:r>
                        <a:rPr lang="en-US" sz="1400" baseline="0" dirty="0" smtClean="0"/>
                        <a:t> Resource </a:t>
                      </a:r>
                      <a:r>
                        <a:rPr lang="en-US" sz="1400" baseline="0" dirty="0" err="1" smtClean="0"/>
                        <a:t>Reqs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3) Resource Calendars</a:t>
                      </a:r>
                    </a:p>
                    <a:p>
                      <a:r>
                        <a:rPr lang="en-US" sz="1400" baseline="0" dirty="0" smtClean="0"/>
                        <a:t>4) Schedule Diagrams</a:t>
                      </a:r>
                    </a:p>
                    <a:p>
                      <a:r>
                        <a:rPr lang="en-US" sz="1400" baseline="0" dirty="0" smtClean="0"/>
                        <a:t>5) Duration Estimate</a:t>
                      </a:r>
                    </a:p>
                    <a:p>
                      <a:r>
                        <a:rPr lang="en-US" sz="1400" baseline="0" dirty="0" smtClean="0"/>
                        <a:t>6) Scope Statement</a:t>
                      </a:r>
                    </a:p>
                    <a:p>
                      <a:r>
                        <a:rPr lang="en-US" sz="1400" baseline="0" dirty="0" smtClean="0"/>
                        <a:t>7) Enterprise Factors</a:t>
                      </a:r>
                    </a:p>
                    <a:p>
                      <a:r>
                        <a:rPr lang="en-US" sz="1400" baseline="0" dirty="0" smtClean="0"/>
                        <a:t>8) Org Process Assets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200400" y="4256314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29732"/>
              </p:ext>
            </p:extLst>
          </p:nvPr>
        </p:nvGraphicFramePr>
        <p:xfrm>
          <a:off x="6477000" y="3682274"/>
          <a:ext cx="2133600" cy="151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563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/>
                </a:tc>
              </a:tr>
              <a:tr h="99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Project</a:t>
                      </a:r>
                      <a:r>
                        <a:rPr lang="en-US" sz="1400" baseline="0" dirty="0" smtClean="0"/>
                        <a:t> Schedule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2) Schedule</a:t>
                      </a:r>
                      <a:r>
                        <a:rPr lang="en-US" sz="1400" baseline="0" dirty="0" smtClean="0"/>
                        <a:t> baseline</a:t>
                      </a:r>
                    </a:p>
                    <a:p>
                      <a:r>
                        <a:rPr lang="en-US" sz="1400" baseline="0" dirty="0" smtClean="0"/>
                        <a:t>3) Schedule data</a:t>
                      </a:r>
                    </a:p>
                    <a:p>
                      <a:r>
                        <a:rPr lang="en-US" sz="1400" baseline="0" dirty="0" smtClean="0"/>
                        <a:t>4) Updates to Project Docs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6096000" y="4256314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05777"/>
              </p:ext>
            </p:extLst>
          </p:nvPr>
        </p:nvGraphicFramePr>
        <p:xfrm>
          <a:off x="3657600" y="3682274"/>
          <a:ext cx="2286000" cy="239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Tools/Techniques</a:t>
                      </a:r>
                      <a:endParaRPr lang="en-US" sz="1400" dirty="0"/>
                    </a:p>
                  </a:txBody>
                  <a:tcPr/>
                </a:tc>
              </a:tr>
              <a:tr h="96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Schedule Network analysis</a:t>
                      </a:r>
                    </a:p>
                    <a:p>
                      <a:r>
                        <a:rPr lang="en-US" sz="1400" dirty="0" smtClean="0"/>
                        <a:t>2)</a:t>
                      </a:r>
                      <a:r>
                        <a:rPr lang="en-US" sz="1400" baseline="0" dirty="0" smtClean="0"/>
                        <a:t> Critical Path Method</a:t>
                      </a:r>
                      <a:endParaRPr lang="en-US" sz="1400" dirty="0" smtClean="0"/>
                    </a:p>
                    <a:p>
                      <a:r>
                        <a:rPr lang="en-US" sz="1400" baseline="0" dirty="0" smtClean="0"/>
                        <a:t>3) Schedule Compression</a:t>
                      </a:r>
                    </a:p>
                    <a:p>
                      <a:r>
                        <a:rPr lang="en-US" sz="1400" baseline="0" dirty="0" smtClean="0"/>
                        <a:t>4) What-if Scenarios</a:t>
                      </a:r>
                    </a:p>
                    <a:p>
                      <a:r>
                        <a:rPr lang="en-US" sz="1400" baseline="0" dirty="0" smtClean="0"/>
                        <a:t>5) Resource Leveling </a:t>
                      </a:r>
                    </a:p>
                    <a:p>
                      <a:r>
                        <a:rPr lang="en-US" sz="1400" baseline="0" dirty="0" smtClean="0"/>
                        <a:t>6) Critical Chain Method</a:t>
                      </a:r>
                    </a:p>
                    <a:p>
                      <a:r>
                        <a:rPr lang="en-US" sz="1400" baseline="0" dirty="0" smtClean="0"/>
                        <a:t>7) Applying Leads/Lags</a:t>
                      </a:r>
                    </a:p>
                    <a:p>
                      <a:r>
                        <a:rPr lang="en-US" sz="1400" baseline="0" dirty="0" smtClean="0"/>
                        <a:t>8) PM Software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68278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 Time Management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BEF57-3FAF-45F7-A64B-4A03589D8F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00200"/>
            <a:ext cx="781107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Gantt Charts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186738" cy="479107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 smtClean="0"/>
              <a:t>Gantt charts</a:t>
            </a:r>
            <a:r>
              <a:rPr lang="en-US" sz="3200" dirty="0" smtClean="0"/>
              <a:t> provide a standard format for displaying project schedule information by listing project activities and their corresponding start and finish dates in a calendar format</a:t>
            </a:r>
          </a:p>
          <a:p>
            <a:pPr algn="just">
              <a:lnSpc>
                <a:spcPct val="90000"/>
              </a:lnSpc>
            </a:pPr>
            <a:r>
              <a:rPr lang="en-US" sz="3200" dirty="0" smtClean="0"/>
              <a:t>Symbols include: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A black diamond: a milestones 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Thick black bars: summary tasks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Lighter horizontal bars: durations of tasks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Arrows: dependencies between tasks</a:t>
            </a:r>
          </a:p>
          <a:p>
            <a:pPr algn="just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E96D3-A52F-45D5-B2AF-E5E47A603F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Gantt Chart for Software Launch Project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B9A2A0F0-42CA-4FF4-8D02-0516D9A5FAB1}" type="slidenum">
              <a:rPr lang="en-US" smtClean="0"/>
              <a:pPr>
                <a:buFontTx/>
                <a:buNone/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278409" cy="51424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3058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Milestones and Gantt Charts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21511" y="1185194"/>
            <a:ext cx="8305800" cy="5087591"/>
          </a:xfrm>
        </p:spPr>
        <p:txBody>
          <a:bodyPr>
            <a:noAutofit/>
          </a:bodyPr>
          <a:lstStyle/>
          <a:p>
            <a:r>
              <a:rPr lang="en-US" sz="2600" dirty="0" smtClean="0"/>
              <a:t>Many people like to focus on meeting milestones, especially for large projects</a:t>
            </a:r>
          </a:p>
          <a:p>
            <a:r>
              <a:rPr lang="en-US" sz="2600" dirty="0" smtClean="0"/>
              <a:t>Normally create milestone by entering tasks with a zero duration, or you can mark any task as a milestone</a:t>
            </a:r>
          </a:p>
          <a:p>
            <a:r>
              <a:rPr lang="en-US" sz="2600" dirty="0" smtClean="0"/>
              <a:t>Milestones should follow the SMART Criteria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/>
              <a:t>1. Define milestones early </a:t>
            </a:r>
            <a:r>
              <a:rPr lang="en-US" sz="2600" dirty="0" smtClean="0"/>
              <a:t>and </a:t>
            </a:r>
            <a:r>
              <a:rPr lang="en-US" sz="2600" dirty="0"/>
              <a:t>include </a:t>
            </a:r>
            <a:r>
              <a:rPr lang="en-US" sz="2600" dirty="0" smtClean="0"/>
              <a:t>in Gantt </a:t>
            </a:r>
            <a:r>
              <a:rPr lang="en-US" sz="2600" dirty="0"/>
              <a:t>chart 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/>
              <a:t>2. Keep milestones small and frequent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/>
              <a:t>3. The set of milestones must be all-encompassing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/>
              <a:t>4. Each milestone must be </a:t>
            </a:r>
            <a:r>
              <a:rPr lang="en-US" sz="2600" dirty="0" smtClean="0"/>
              <a:t>binary (either </a:t>
            </a:r>
            <a:r>
              <a:rPr lang="en-US" sz="2600" dirty="0"/>
              <a:t>complete or </a:t>
            </a:r>
            <a:r>
              <a:rPr lang="en-US" sz="2600" dirty="0" smtClean="0"/>
              <a:t>incomplete)</a:t>
            </a:r>
            <a:endParaRPr lang="en-US" sz="2600" dirty="0"/>
          </a:p>
          <a:p>
            <a:pPr lvl="1">
              <a:buFont typeface="Wingdings 2" pitchFamily="18" charset="2"/>
              <a:buNone/>
            </a:pPr>
            <a:r>
              <a:rPr lang="en-US" sz="2600" dirty="0"/>
              <a:t>5. Carefully monitor the critical path</a:t>
            </a:r>
          </a:p>
          <a:p>
            <a:endParaRPr lang="en-US" sz="2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50C89-3CD0-4104-9DBD-5E8728FD87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 Time Management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BEF57-3FAF-45F7-A64B-4A03589D8F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90977"/>
              </p:ext>
            </p:extLst>
          </p:nvPr>
        </p:nvGraphicFramePr>
        <p:xfrm>
          <a:off x="762000" y="16764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4290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Management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Major </a:t>
                      </a:r>
                    </a:p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/>
                </a:tc>
              </a:tr>
              <a:tr h="502920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Planning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P1: Defining</a:t>
                      </a:r>
                      <a:r>
                        <a:rPr lang="en-US" sz="1800" baseline="0" dirty="0" smtClean="0"/>
                        <a:t> Activities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Activity List</a:t>
                      </a:r>
                    </a:p>
                  </a:txBody>
                  <a:tcPr anchor="ctr"/>
                </a:tc>
              </a:tr>
              <a:tr h="435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P2: Sequence</a:t>
                      </a:r>
                      <a:r>
                        <a:rPr lang="en-US" sz="1800" baseline="0" dirty="0" smtClean="0"/>
                        <a:t> Activities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Project Schedule</a:t>
                      </a:r>
                      <a:r>
                        <a:rPr lang="en-US" sz="1800" baseline="0" dirty="0" smtClean="0"/>
                        <a:t> Network Diagram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P3: Estimate</a:t>
                      </a:r>
                      <a:r>
                        <a:rPr lang="en-US" sz="1800" baseline="0" dirty="0" smtClean="0"/>
                        <a:t> Activity Resources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Activity Resource </a:t>
                      </a:r>
                      <a:r>
                        <a:rPr lang="en-US" sz="1800" dirty="0" err="1" smtClean="0"/>
                        <a:t>Reqs</a:t>
                      </a:r>
                      <a:r>
                        <a:rPr lang="en-US" sz="1800" dirty="0" smtClean="0"/>
                        <a:t>.</a:t>
                      </a:r>
                    </a:p>
                  </a:txBody>
                  <a:tcPr anchor="ctr"/>
                </a:tc>
              </a:tr>
              <a:tr h="47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P4: Estimate</a:t>
                      </a:r>
                      <a:r>
                        <a:rPr lang="en-US" sz="1800" baseline="0" dirty="0" smtClean="0"/>
                        <a:t> Activity Duration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Activity Duration Estimates</a:t>
                      </a:r>
                    </a:p>
                  </a:txBody>
                  <a:tcPr anchor="ctr"/>
                </a:tc>
              </a:tr>
              <a:tr h="533400">
                <a:tc v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P5: Develop Schedule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Project Schedule</a:t>
                      </a:r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Monitoring and Controlling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MC1: Control</a:t>
                      </a:r>
                      <a:r>
                        <a:rPr lang="en-US" sz="1800" baseline="0" dirty="0" smtClean="0"/>
                        <a:t> Schedule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Performance Measurements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 Time Management Techniques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05800" cy="4530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Critical Path Method</a:t>
            </a:r>
          </a:p>
          <a:p>
            <a:r>
              <a:rPr lang="en-US" sz="3200" dirty="0" smtClean="0"/>
              <a:t>PERT</a:t>
            </a:r>
            <a:endParaRPr lang="en-US" sz="3200" dirty="0"/>
          </a:p>
          <a:p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50C89-3CD0-4104-9DBD-5E8728FD87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058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Critical Path Method (CPM)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69131" y="1293347"/>
            <a:ext cx="8186738" cy="479107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 smtClean="0"/>
              <a:t>CPM</a:t>
            </a:r>
            <a:r>
              <a:rPr lang="en-US" sz="3200" dirty="0" smtClean="0"/>
              <a:t> is a network diagramming technique used to predict total project duration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critical path</a:t>
            </a:r>
            <a:r>
              <a:rPr lang="en-US" sz="2800" dirty="0" smtClean="0"/>
              <a:t> for a project is the series of activities that determines the </a:t>
            </a:r>
            <a:r>
              <a:rPr lang="en-US" sz="2800" i="1" dirty="0" smtClean="0"/>
              <a:t>earliest time</a:t>
            </a:r>
            <a:r>
              <a:rPr lang="en-US" sz="2800" dirty="0" smtClean="0"/>
              <a:t> by which the project can be completed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/>
              <a:t>Slack/float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1AB2D-5DFB-4950-AF7C-9D232B8F519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3352800" cy="22769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Determining the Critical Path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EDDB1B10-3CAF-48B2-BF53-B898F606F6FD}" type="slidenum">
              <a:rPr lang="en-US" smtClean="0"/>
              <a:pPr>
                <a:buFontTx/>
                <a:buNone/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720"/>
            <a:ext cx="7467600" cy="50712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Critical Path Analysis to Make Schedule Trade-offs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87829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Free slack </a:t>
            </a:r>
            <a:r>
              <a:rPr lang="en-US" sz="3200" dirty="0" smtClean="0"/>
              <a:t>or</a:t>
            </a:r>
            <a:r>
              <a:rPr lang="en-US" sz="3200" b="1" dirty="0" smtClean="0"/>
              <a:t> free float</a:t>
            </a:r>
            <a:endParaRPr lang="en-US" sz="3200" dirty="0" smtClean="0"/>
          </a:p>
          <a:p>
            <a:r>
              <a:rPr lang="en-US" sz="3200" b="1" dirty="0" smtClean="0"/>
              <a:t>Total slack </a:t>
            </a:r>
            <a:r>
              <a:rPr lang="en-US" sz="3200" dirty="0" smtClean="0"/>
              <a:t>or</a:t>
            </a:r>
            <a:r>
              <a:rPr lang="en-US" sz="3200" b="1" dirty="0" smtClean="0"/>
              <a:t> total float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Forward pass</a:t>
            </a:r>
            <a:endParaRPr lang="en-US" sz="3200" dirty="0" smtClean="0"/>
          </a:p>
          <a:p>
            <a:r>
              <a:rPr lang="en-US" sz="3200" b="1" dirty="0"/>
              <a:t>B</a:t>
            </a:r>
            <a:r>
              <a:rPr lang="en-US" sz="3200" b="1" dirty="0" smtClean="0"/>
              <a:t>ackward pass</a:t>
            </a: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>
            <a:normAutofit/>
          </a:bodyPr>
          <a:lstStyle/>
          <a:p>
            <a:pPr>
              <a:defRPr/>
            </a:pPr>
            <a:fld id="{5B2878E0-1EF5-4F6D-8CB8-2F1B4519DBD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86127"/>
            <a:ext cx="4800600" cy="32956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737" y="381000"/>
            <a:ext cx="7772400" cy="1075944"/>
          </a:xfrm>
        </p:spPr>
        <p:txBody>
          <a:bodyPr>
            <a:normAutofit/>
          </a:bodyPr>
          <a:lstStyle/>
          <a:p>
            <a:r>
              <a:rPr lang="en-US" b="1" dirty="0" smtClean="0"/>
              <a:t>Changes to the critical path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53716" y="1420849"/>
            <a:ext cx="7772400" cy="405079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Techniques for shortening schedules</a:t>
            </a:r>
          </a:p>
          <a:p>
            <a:pPr lvl="1" algn="just"/>
            <a:r>
              <a:rPr lang="en-US" sz="2800" dirty="0" smtClean="0"/>
              <a:t>Crashing</a:t>
            </a:r>
            <a:r>
              <a:rPr lang="en-US" sz="2800" i="1" dirty="0"/>
              <a:t> </a:t>
            </a:r>
            <a:r>
              <a:rPr lang="en-US" sz="2800" dirty="0" smtClean="0"/>
              <a:t>Activities</a:t>
            </a:r>
          </a:p>
          <a:p>
            <a:pPr lvl="1" algn="just"/>
            <a:r>
              <a:rPr lang="en-US" sz="2800" dirty="0" smtClean="0"/>
              <a:t>Fast tracking Activities</a:t>
            </a:r>
          </a:p>
          <a:p>
            <a:pPr algn="just"/>
            <a:r>
              <a:rPr lang="en-US" sz="3200" b="1" dirty="0" smtClean="0"/>
              <a:t>Updating Critical Path</a:t>
            </a:r>
          </a:p>
          <a:p>
            <a:pPr lvl="1" algn="just"/>
            <a:r>
              <a:rPr lang="en-US" sz="2800" dirty="0" smtClean="0"/>
              <a:t>Continually update </a:t>
            </a:r>
            <a:r>
              <a:rPr lang="en-US" sz="2800" dirty="0"/>
              <a:t>project schedule information to meet time goals for a project</a:t>
            </a:r>
          </a:p>
          <a:p>
            <a:pPr lvl="1" algn="just"/>
            <a:r>
              <a:rPr lang="en-US" sz="2800" dirty="0" smtClean="0"/>
              <a:t>Critical </a:t>
            </a:r>
            <a:r>
              <a:rPr lang="en-US" sz="2800" dirty="0"/>
              <a:t>path </a:t>
            </a:r>
            <a:r>
              <a:rPr lang="en-US" sz="2800" dirty="0" smtClean="0"/>
              <a:t>can </a:t>
            </a:r>
            <a:r>
              <a:rPr lang="en-US" sz="2800" dirty="0"/>
              <a:t>change as you enter actual start and finish dates</a:t>
            </a:r>
          </a:p>
          <a:p>
            <a:pPr lvl="1" algn="just"/>
            <a:r>
              <a:rPr lang="en-US" sz="2800" dirty="0"/>
              <a:t>If you know the project completion date will slip, negotiate with the project sponsor</a:t>
            </a:r>
          </a:p>
          <a:p>
            <a:pPr lvl="1" algn="just"/>
            <a:endParaRPr lang="en-US" sz="2800" dirty="0" smtClean="0"/>
          </a:p>
          <a:p>
            <a:pPr marL="457200" lvl="1" indent="0" algn="just">
              <a:buNone/>
            </a:pPr>
            <a:endParaRPr lang="en-US" sz="2800" dirty="0" smtClean="0"/>
          </a:p>
          <a:p>
            <a:pPr algn="just"/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92340-8DA1-4F9E-B053-57523ECD5E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05" y="228600"/>
            <a:ext cx="7772400" cy="8869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PM Network: On the Right Track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69758" y="1295400"/>
            <a:ext cx="7772400" cy="405079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Fast tracking almost always results in increased risk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Ask yourself questions</a:t>
            </a:r>
          </a:p>
          <a:p>
            <a:pPr lvl="1" algn="just"/>
            <a:r>
              <a:rPr lang="en-US" sz="2800" dirty="0" smtClean="0"/>
              <a:t>Probability of producing expected benefits</a:t>
            </a:r>
          </a:p>
          <a:p>
            <a:pPr lvl="1" algn="just"/>
            <a:r>
              <a:rPr lang="en-US" sz="2800" dirty="0" smtClean="0"/>
              <a:t>Resource Availability &amp; complexity</a:t>
            </a:r>
          </a:p>
          <a:p>
            <a:pPr lvl="1" algn="just"/>
            <a:r>
              <a:rPr lang="en-US" sz="2800" dirty="0" smtClean="0"/>
              <a:t>Buy-in – Is Everyone on Board?</a:t>
            </a:r>
          </a:p>
          <a:p>
            <a:pPr lvl="1" algn="just"/>
            <a:r>
              <a:rPr lang="en-US" sz="2800" dirty="0" smtClean="0"/>
              <a:t>Can the PM manage it?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7383D-7075-4AAF-B0A1-A58EB85DF29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6583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 Evaluation and Review Technique (PERT)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1789" y="1447800"/>
            <a:ext cx="7772400" cy="467258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PERT</a:t>
            </a:r>
            <a:r>
              <a:rPr lang="en-US" sz="2800" dirty="0" smtClean="0"/>
              <a:t> is a network analysis technique used to estimate project duration when there is a high degree of uncertainty about the individual activity duration estimates</a:t>
            </a:r>
          </a:p>
          <a:p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PERT weighted average</a:t>
            </a:r>
            <a:r>
              <a:rPr lang="en-US" sz="3200" b="1" dirty="0"/>
              <a:t> =</a:t>
            </a:r>
            <a:r>
              <a:rPr lang="en-US" sz="3200" b="1" u="sng" dirty="0"/>
              <a:t> </a:t>
            </a:r>
            <a:endParaRPr lang="en-US" sz="3200" b="1" u="sng" dirty="0" smtClean="0"/>
          </a:p>
          <a:p>
            <a:pPr marL="0" indent="0">
              <a:lnSpc>
                <a:spcPct val="90000"/>
              </a:lnSpc>
              <a:buNone/>
            </a:pPr>
            <a:endParaRPr lang="en-US" sz="3200" b="1" u="sng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u="sng" dirty="0"/>
              <a:t>optimistic time + 4X most likely time + pessimistic time</a:t>
            </a:r>
            <a:endParaRPr lang="en-US" sz="32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6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ABE37-AD7A-4B3D-8C07-1D411BECE9E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8305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Final Notes on Project Schedule Development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4582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Iterative Process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Review and revise the duration and resource estimates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You want to create something that can get approved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Approved schedule will then act as the baseline to track progress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02E75-11F1-4483-A22E-C5BB66735E1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0946" y="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Controlling the Schedule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15646" y="990600"/>
            <a:ext cx="8763000" cy="4572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Goals are to know the status of the schedule, influence factors that cause schedule changes, determine that the schedule has changed, and manage changes when they occur</a:t>
            </a:r>
          </a:p>
          <a:p>
            <a:pPr lvl="1" algn="just">
              <a:lnSpc>
                <a:spcPct val="90000"/>
              </a:lnSpc>
            </a:pPr>
            <a:endParaRPr lang="en-US" sz="2400" dirty="0" smtClean="0"/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Reality Checks on Schedule</a:t>
            </a:r>
          </a:p>
          <a:p>
            <a:pPr lvl="1" algn="just"/>
            <a:r>
              <a:rPr lang="en-US" sz="2400" dirty="0"/>
              <a:t>First review the draft schedule or estimated completion date in the project charter</a:t>
            </a:r>
          </a:p>
          <a:p>
            <a:pPr lvl="1" algn="just"/>
            <a:r>
              <a:rPr lang="en-US" sz="2400" dirty="0"/>
              <a:t>Prepare a more detailed schedule with the </a:t>
            </a:r>
            <a:r>
              <a:rPr lang="en-US" sz="2400" dirty="0" smtClean="0"/>
              <a:t>team</a:t>
            </a:r>
            <a:endParaRPr lang="en-US" sz="2400" dirty="0"/>
          </a:p>
          <a:p>
            <a:pPr lvl="1" algn="just"/>
            <a:r>
              <a:rPr lang="en-US" sz="2400" dirty="0"/>
              <a:t>Make sure the schedule is realistic and followed</a:t>
            </a:r>
          </a:p>
          <a:p>
            <a:pPr lvl="1" algn="just"/>
            <a:r>
              <a:rPr lang="en-US" sz="2400" dirty="0"/>
              <a:t>Alert top management well in advance if there are schedule problems</a:t>
            </a:r>
          </a:p>
          <a:p>
            <a:pPr lvl="1" algn="just">
              <a:lnSpc>
                <a:spcPct val="90000"/>
              </a:lnSpc>
            </a:pPr>
            <a:endParaRPr lang="en-US" sz="2400" dirty="0" smtClean="0"/>
          </a:p>
          <a:p>
            <a:pPr lvl="1" algn="just">
              <a:lnSpc>
                <a:spcPct val="90000"/>
              </a:lnSpc>
            </a:pPr>
            <a:endParaRPr lang="en-US" sz="2400" dirty="0" smtClean="0"/>
          </a:p>
          <a:p>
            <a:pPr algn="just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40E2E-B66C-4064-B91E-500EEA5DF79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779" y="152400"/>
            <a:ext cx="8153400" cy="1609344"/>
          </a:xfrm>
        </p:spPr>
        <p:txBody>
          <a:bodyPr>
            <a:normAutofit/>
          </a:bodyPr>
          <a:lstStyle/>
          <a:p>
            <a:r>
              <a:rPr lang="en-US" b="1" dirty="0" smtClean="0"/>
              <a:t>Using Software to Assist in Time Management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73768" y="1676400"/>
            <a:ext cx="7772400" cy="405079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Software for facilitating communications helps people exchange schedule-related information</a:t>
            </a:r>
          </a:p>
          <a:p>
            <a:pPr algn="just"/>
            <a:r>
              <a:rPr lang="en-US" sz="2800" dirty="0" smtClean="0"/>
              <a:t>Decision support models help analyze trade-offs that can be made</a:t>
            </a:r>
          </a:p>
          <a:p>
            <a:pPr algn="just"/>
            <a:r>
              <a:rPr lang="en-US" sz="2800" dirty="0" smtClean="0"/>
              <a:t>Project management software can help in various time management areas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02B0-268A-4C9E-AA5E-90C112666B9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05800" cy="944562"/>
          </a:xfrm>
        </p:spPr>
        <p:txBody>
          <a:bodyPr/>
          <a:lstStyle/>
          <a:p>
            <a:r>
              <a:rPr lang="en-US" b="1" dirty="0" smtClean="0"/>
              <a:t>P1: Defining Activities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37330"/>
            <a:ext cx="8262938" cy="4791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/>
              <a:t>activity</a:t>
            </a:r>
            <a:r>
              <a:rPr lang="en-US" sz="2800" dirty="0" smtClean="0"/>
              <a:t> or </a:t>
            </a:r>
            <a:r>
              <a:rPr lang="en-US" sz="2800" b="1" dirty="0" smtClean="0"/>
              <a:t>task</a:t>
            </a:r>
            <a:r>
              <a:rPr lang="en-US" sz="2800" dirty="0" smtClean="0"/>
              <a:t> is an element of work normally found on the work breakdown structure (WBS) that has an expected duration, a cost, and resource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90CB0-9CAD-47C6-98DA-F3FB6E96E0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44146"/>
              </p:ext>
            </p:extLst>
          </p:nvPr>
        </p:nvGraphicFramePr>
        <p:xfrm>
          <a:off x="1066800" y="4914450"/>
          <a:ext cx="213360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Input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Scope Baseline</a:t>
                      </a:r>
                    </a:p>
                    <a:p>
                      <a:r>
                        <a:rPr lang="en-US" sz="1400" dirty="0" smtClean="0"/>
                        <a:t>2) Enterprise</a:t>
                      </a:r>
                      <a:r>
                        <a:rPr lang="en-US" sz="1400" baseline="0" dirty="0" smtClean="0"/>
                        <a:t> Environment Factors</a:t>
                      </a:r>
                    </a:p>
                    <a:p>
                      <a:r>
                        <a:rPr lang="en-US" sz="1400" baseline="0" dirty="0" smtClean="0"/>
                        <a:t>3) Organizational Process Assets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276600" y="5513164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2344"/>
              </p:ext>
            </p:extLst>
          </p:nvPr>
        </p:nvGraphicFramePr>
        <p:xfrm>
          <a:off x="3581400" y="4939124"/>
          <a:ext cx="2133600" cy="153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Tools/Techniques</a:t>
                      </a:r>
                      <a:endParaRPr lang="en-US" sz="1400" dirty="0"/>
                    </a:p>
                  </a:txBody>
                  <a:tcPr/>
                </a:tc>
              </a:tr>
              <a:tr h="96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Decomposition</a:t>
                      </a:r>
                    </a:p>
                    <a:p>
                      <a:r>
                        <a:rPr lang="en-US" sz="1400" dirty="0" smtClean="0"/>
                        <a:t>2) Component</a:t>
                      </a:r>
                      <a:r>
                        <a:rPr lang="en-US" sz="1400" baseline="0" dirty="0" smtClean="0"/>
                        <a:t> Planning 3) Templates</a:t>
                      </a:r>
                    </a:p>
                    <a:p>
                      <a:r>
                        <a:rPr lang="en-US" sz="1400" baseline="0" dirty="0" smtClean="0"/>
                        <a:t>4) Expert Judgment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12102"/>
              </p:ext>
            </p:extLst>
          </p:nvPr>
        </p:nvGraphicFramePr>
        <p:xfrm>
          <a:off x="6096000" y="4939124"/>
          <a:ext cx="2133600" cy="151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563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/>
                </a:tc>
              </a:tr>
              <a:tr h="99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Activity List</a:t>
                      </a:r>
                    </a:p>
                    <a:p>
                      <a:r>
                        <a:rPr lang="en-US" sz="1400" dirty="0" smtClean="0"/>
                        <a:t>2) Activity Attributes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3) Milestone List 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5791200" y="5513164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3124200"/>
            <a:ext cx="228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05800" cy="792162"/>
          </a:xfrm>
        </p:spPr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time management is often cited as the main source of conflict on projects, and most IT projects exceed time estimates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 processes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 schedule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Define activities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Sequence activities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Estimate activity resources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Estimate activity durations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 schedule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144F6-8D6B-43D0-ACD9-CBCF47EB47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5344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Lists, Attributes &amp; Milestones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06934" y="1524000"/>
            <a:ext cx="7979865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 </a:t>
            </a:r>
            <a:r>
              <a:rPr lang="en-US" sz="3200" b="1" dirty="0" smtClean="0"/>
              <a:t>activity list</a:t>
            </a:r>
            <a:r>
              <a:rPr lang="en-US" sz="3200" dirty="0" smtClean="0"/>
              <a:t> is a tabulation of activities to be included on a project schedule that includes</a:t>
            </a:r>
          </a:p>
          <a:p>
            <a:pPr lvl="1"/>
            <a:r>
              <a:rPr lang="en-US" sz="2800" b="1" dirty="0" smtClean="0"/>
              <a:t>Activity attributes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A </a:t>
            </a:r>
            <a:r>
              <a:rPr lang="en-US" sz="3200" b="1" dirty="0"/>
              <a:t>milestone</a:t>
            </a:r>
            <a:r>
              <a:rPr lang="en-US" sz="3200" dirty="0"/>
              <a:t> is a significant event that normally has no duration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Examples </a:t>
            </a:r>
            <a:r>
              <a:rPr lang="en-US" sz="2800" dirty="0"/>
              <a:t>include obtaining customer sign-off on key documents or completion of specific products</a:t>
            </a:r>
          </a:p>
          <a:p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D0421-8ED8-4E0C-BFCB-4504FB076A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762000"/>
          </a:xfrm>
        </p:spPr>
        <p:txBody>
          <a:bodyPr/>
          <a:lstStyle/>
          <a:p>
            <a:r>
              <a:rPr lang="en-US" b="1" dirty="0" smtClean="0"/>
              <a:t>P2: Sequencing Activities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6638" y="1181744"/>
            <a:ext cx="8186738" cy="47910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Involves reviewing activities and determining dependencies</a:t>
            </a:r>
          </a:p>
          <a:p>
            <a:pPr algn="just"/>
            <a:r>
              <a:rPr lang="en-US" sz="3200" dirty="0" smtClean="0"/>
              <a:t>A </a:t>
            </a:r>
            <a:r>
              <a:rPr lang="en-US" sz="3200" b="1" dirty="0" smtClean="0"/>
              <a:t>dependency</a:t>
            </a:r>
            <a:r>
              <a:rPr lang="en-US" sz="3200" dirty="0" smtClean="0"/>
              <a:t> or </a:t>
            </a:r>
            <a:r>
              <a:rPr lang="en-US" sz="3200" b="1" dirty="0" smtClean="0"/>
              <a:t>relationship</a:t>
            </a:r>
            <a:r>
              <a:rPr lang="en-US" sz="3200" dirty="0" smtClean="0"/>
              <a:t> is the sequencing of project activities or tasks	</a:t>
            </a:r>
          </a:p>
          <a:p>
            <a:pPr algn="just"/>
            <a:r>
              <a:rPr lang="en-US" sz="3200" dirty="0" smtClean="0"/>
              <a:t>You </a:t>
            </a:r>
            <a:r>
              <a:rPr lang="en-US" sz="3200" i="1" dirty="0" smtClean="0"/>
              <a:t>must</a:t>
            </a:r>
            <a:r>
              <a:rPr lang="en-US" sz="3200" dirty="0" smtClean="0"/>
              <a:t> determine dependencies in order to use critical path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07678-8CC1-460A-BA5A-131F8F1087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61956"/>
              </p:ext>
            </p:extLst>
          </p:nvPr>
        </p:nvGraphicFramePr>
        <p:xfrm>
          <a:off x="762000" y="5029200"/>
          <a:ext cx="213360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Input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Activity List &amp; Attributes</a:t>
                      </a:r>
                    </a:p>
                    <a:p>
                      <a:r>
                        <a:rPr lang="en-US" sz="1400" dirty="0" smtClean="0"/>
                        <a:t>2) Milestone List</a:t>
                      </a:r>
                    </a:p>
                    <a:p>
                      <a:r>
                        <a:rPr lang="en-US" sz="1400" baseline="0" dirty="0" smtClean="0"/>
                        <a:t>3) Scope Statement </a:t>
                      </a:r>
                    </a:p>
                    <a:p>
                      <a:r>
                        <a:rPr lang="en-US" sz="1400" baseline="0" dirty="0" smtClean="0"/>
                        <a:t>4) Org Process Assets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2971800" y="5627914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38112"/>
              </p:ext>
            </p:extLst>
          </p:nvPr>
        </p:nvGraphicFramePr>
        <p:xfrm>
          <a:off x="3429000" y="5053874"/>
          <a:ext cx="2286000" cy="175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Tools/Techniques</a:t>
                      </a:r>
                      <a:endParaRPr lang="en-US" sz="1400" dirty="0"/>
                    </a:p>
                  </a:txBody>
                  <a:tcPr/>
                </a:tc>
              </a:tr>
              <a:tr h="96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Determine Dependency</a:t>
                      </a:r>
                    </a:p>
                    <a:p>
                      <a:r>
                        <a:rPr lang="en-US" sz="1400" dirty="0" smtClean="0"/>
                        <a:t>2) PDM</a:t>
                      </a:r>
                    </a:p>
                    <a:p>
                      <a:r>
                        <a:rPr lang="en-US" sz="1400" baseline="0" dirty="0" smtClean="0"/>
                        <a:t>3) Apply Leads/Lags</a:t>
                      </a:r>
                    </a:p>
                    <a:p>
                      <a:r>
                        <a:rPr lang="en-US" sz="1400" baseline="0" dirty="0" smtClean="0"/>
                        <a:t>4) Schedule Network templates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2315"/>
              </p:ext>
            </p:extLst>
          </p:nvPr>
        </p:nvGraphicFramePr>
        <p:xfrm>
          <a:off x="6248400" y="5053874"/>
          <a:ext cx="2133600" cy="151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563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/>
                </a:tc>
              </a:tr>
              <a:tr h="99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Project Schedule Network Diagrams</a:t>
                      </a:r>
                    </a:p>
                    <a:p>
                      <a:r>
                        <a:rPr lang="en-US" sz="1400" dirty="0" smtClean="0"/>
                        <a:t>2) Update Project Docs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5867400" y="5627914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305800" cy="868362"/>
          </a:xfrm>
        </p:spPr>
        <p:txBody>
          <a:bodyPr/>
          <a:lstStyle/>
          <a:p>
            <a:r>
              <a:rPr lang="en-US" b="1" dirty="0" smtClean="0"/>
              <a:t>Network Diagrams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78862" y="1371600"/>
            <a:ext cx="8084138" cy="405079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 </a:t>
            </a:r>
            <a:r>
              <a:rPr lang="en-US" sz="3200" b="1" dirty="0" smtClean="0"/>
              <a:t>network diagram</a:t>
            </a:r>
            <a:r>
              <a:rPr lang="en-US" sz="3200" dirty="0" smtClean="0"/>
              <a:t> is a schematic display of the logical relationships among, or sequencing of, project activities</a:t>
            </a:r>
          </a:p>
          <a:p>
            <a:pPr algn="just"/>
            <a:r>
              <a:rPr lang="en-US" sz="3200" dirty="0" smtClean="0"/>
              <a:t>Two main formats are the arrow and precedence diagramming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98F04-7328-4D9A-BC8C-7399E9F9A3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914" y="214884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Activity-on-arrow (AOA) or Arrow Diagramming Method (ADM)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53072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Activities are represented by arrows</a:t>
            </a:r>
          </a:p>
          <a:p>
            <a:pPr algn="just"/>
            <a:r>
              <a:rPr lang="en-US" sz="3200" dirty="0" smtClean="0"/>
              <a:t>Nodes or circles are the starting and ending points of activities</a:t>
            </a:r>
          </a:p>
          <a:p>
            <a:pPr algn="just"/>
            <a:r>
              <a:rPr lang="en-US" sz="3200" dirty="0" smtClean="0"/>
              <a:t>Can only show finish-to-start dependencies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98BB9-3C19-4BD6-9A5F-7F1B5FE7A4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14800"/>
            <a:ext cx="5217796" cy="26154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743"/>
            <a:ext cx="8506206" cy="1345257"/>
          </a:xfrm>
        </p:spPr>
        <p:txBody>
          <a:bodyPr>
            <a:normAutofit/>
          </a:bodyPr>
          <a:lstStyle/>
          <a:p>
            <a:r>
              <a:rPr lang="en-US" b="1" dirty="0" smtClean="0"/>
              <a:t>Precedence Diagramming Method (PDM)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5307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Activities are represented by boxes</a:t>
            </a:r>
          </a:p>
          <a:p>
            <a:pPr algn="just"/>
            <a:r>
              <a:rPr lang="en-US" sz="2800" dirty="0" smtClean="0"/>
              <a:t>Arrows show relationships between activities</a:t>
            </a:r>
          </a:p>
          <a:p>
            <a:pPr algn="just"/>
            <a:r>
              <a:rPr lang="en-US" sz="2800" dirty="0" smtClean="0"/>
              <a:t>More popular than ADM method and used by project management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CF90C-27FF-4771-A56A-23DBBE2C7B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90257"/>
            <a:ext cx="7492999" cy="26974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0946" y="228600"/>
            <a:ext cx="7772400" cy="988655"/>
          </a:xfrm>
        </p:spPr>
        <p:txBody>
          <a:bodyPr/>
          <a:lstStyle/>
          <a:p>
            <a:r>
              <a:rPr lang="en-US" sz="3600" b="1" dirty="0" smtClean="0"/>
              <a:t>Task Dependency Types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4D16118-26E8-437C-B900-43E37754E064}" type="slidenum">
              <a:rPr lang="en-US" smtClean="0"/>
              <a:pPr>
                <a:buFontTx/>
                <a:buNone/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9377"/>
            <a:ext cx="7877175" cy="31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</TotalTime>
  <Words>1435</Words>
  <Application>Microsoft Office PowerPoint</Application>
  <PresentationFormat>On-screen Show (4:3)</PresentationFormat>
  <Paragraphs>305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Rounded MT Bold</vt:lpstr>
      <vt:lpstr>Calibri</vt:lpstr>
      <vt:lpstr>Rockwell</vt:lpstr>
      <vt:lpstr>Rockwell Condensed</vt:lpstr>
      <vt:lpstr>Times New Roman</vt:lpstr>
      <vt:lpstr>Wingdings</vt:lpstr>
      <vt:lpstr>Wingdings 2</vt:lpstr>
      <vt:lpstr>Custom Design</vt:lpstr>
      <vt:lpstr>Wood Type</vt:lpstr>
      <vt:lpstr>Project Time Management</vt:lpstr>
      <vt:lpstr>Project Time Management Processes</vt:lpstr>
      <vt:lpstr>P1: Defining Activities</vt:lpstr>
      <vt:lpstr>Activity Lists, Attributes &amp; Milestones</vt:lpstr>
      <vt:lpstr>P2: Sequencing Activities</vt:lpstr>
      <vt:lpstr>Network Diagrams</vt:lpstr>
      <vt:lpstr>Activity-on-arrow (AOA) or Arrow Diagramming Method (ADM)</vt:lpstr>
      <vt:lpstr>Precedence Diagramming Method (PDM)</vt:lpstr>
      <vt:lpstr>Task Dependency Types</vt:lpstr>
      <vt:lpstr>Reasons for Creating Dependencies</vt:lpstr>
      <vt:lpstr>P3: Estimating Activity Resources</vt:lpstr>
      <vt:lpstr>Estimating Activity Resources</vt:lpstr>
      <vt:lpstr>P4: Activity Duration Estimating</vt:lpstr>
      <vt:lpstr>In Reality…This is quite challenging</vt:lpstr>
      <vt:lpstr>P5: Developing the Schedule</vt:lpstr>
      <vt:lpstr>Project Time Management Processes</vt:lpstr>
      <vt:lpstr>Gantt Charts</vt:lpstr>
      <vt:lpstr>Gantt Chart for Software Launch Project</vt:lpstr>
      <vt:lpstr>Milestones and Gantt Charts</vt:lpstr>
      <vt:lpstr>Project Time Management Techniques </vt:lpstr>
      <vt:lpstr>Critical Path Method (CPM)</vt:lpstr>
      <vt:lpstr>Determining the Critical Path</vt:lpstr>
      <vt:lpstr>Using Critical Path Analysis to Make Schedule Trade-offs</vt:lpstr>
      <vt:lpstr>Changes to the critical path</vt:lpstr>
      <vt:lpstr>PM Network: On the Right Track</vt:lpstr>
      <vt:lpstr>Program Evaluation and Review Technique (PERT)</vt:lpstr>
      <vt:lpstr>Final Notes on Project Schedule Development </vt:lpstr>
      <vt:lpstr>Controlling the Schedule</vt:lpstr>
      <vt:lpstr>Using Software to Assist in Time Management</vt:lpstr>
      <vt:lpstr>Chapter Summary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ermias.abebe@outlook.com</cp:lastModifiedBy>
  <cp:revision>198</cp:revision>
  <dcterms:created xsi:type="dcterms:W3CDTF">2001-07-05T23:10:12Z</dcterms:created>
  <dcterms:modified xsi:type="dcterms:W3CDTF">2018-10-22T08:50:56Z</dcterms:modified>
</cp:coreProperties>
</file>