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60" r:id="rId2"/>
  </p:sldMasterIdLst>
  <p:notesMasterIdLst>
    <p:notesMasterId r:id="rId26"/>
  </p:notesMasterIdLst>
  <p:handoutMasterIdLst>
    <p:handoutMasterId r:id="rId27"/>
  </p:handoutMasterIdLst>
  <p:sldIdLst>
    <p:sldId id="378" r:id="rId3"/>
    <p:sldId id="338" r:id="rId4"/>
    <p:sldId id="379" r:id="rId5"/>
    <p:sldId id="339" r:id="rId6"/>
    <p:sldId id="340" r:id="rId7"/>
    <p:sldId id="401" r:id="rId8"/>
    <p:sldId id="402" r:id="rId9"/>
    <p:sldId id="403" r:id="rId10"/>
    <p:sldId id="405" r:id="rId11"/>
    <p:sldId id="406" r:id="rId12"/>
    <p:sldId id="407" r:id="rId13"/>
    <p:sldId id="408" r:id="rId14"/>
    <p:sldId id="409" r:id="rId15"/>
    <p:sldId id="411" r:id="rId16"/>
    <p:sldId id="413" r:id="rId17"/>
    <p:sldId id="415" r:id="rId18"/>
    <p:sldId id="418" r:id="rId19"/>
    <p:sldId id="356" r:id="rId20"/>
    <p:sldId id="358" r:id="rId21"/>
    <p:sldId id="360" r:id="rId22"/>
    <p:sldId id="361" r:id="rId23"/>
    <p:sldId id="363" r:id="rId24"/>
    <p:sldId id="41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8692" autoAdjust="0"/>
  </p:normalViewPr>
  <p:slideViewPr>
    <p:cSldViewPr>
      <p:cViewPr varScale="1">
        <p:scale>
          <a:sx n="66" d="100"/>
          <a:sy n="66" d="100"/>
        </p:scale>
        <p:origin x="18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6ACC03-8B63-4662-AA1B-AE60329E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4DE4318-E4BE-49A8-80E2-9AEFB83AE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BF9E-79B8-47AA-AB6E-92778F1771C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0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35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53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6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6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6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9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95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9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4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E4318-E4BE-49A8-80E2-9AEFB83AE8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8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5CB2-17D1-443C-81AE-96804655E239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96B9-AEB0-4855-A598-DE44B5ED1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3259-E003-4555-B884-6BE55EAA47E2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0B49-8E6C-48C0-9C9D-CC0639D27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9717-994A-4663-AECB-13EECBDF7CCB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6714-5224-4BBE-BE6A-F6538172A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91400" y="5511843"/>
            <a:ext cx="1119006" cy="1143000"/>
            <a:chOff x="9335385" y="3811223"/>
            <a:chExt cx="1322767" cy="1622264"/>
          </a:xfrm>
        </p:grpSpPr>
        <p:sp>
          <p:nvSpPr>
            <p:cNvPr id="11" name="Oval 10"/>
            <p:cNvSpPr/>
            <p:nvPr/>
          </p:nvSpPr>
          <p:spPr>
            <a:xfrm>
              <a:off x="9335385" y="3811223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563270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654C96B9-AEB0-4855-A598-DE44B5ED19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2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3C120-271D-4CC1-B16E-A1E507392D08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1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2E996EB-6708-4B61-8E32-92935EA32769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34D446C-7EFF-4BFD-AD52-D1D8839675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9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C4103-0A92-42B1-A5D8-79771EB9A4F5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93017-1DB7-4F27-A710-1ACE28A998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8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14482-E96F-4F8E-A963-B94B18CD6ED5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6B5A5-B7EF-4531-9773-298C75B5F4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8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E139DB9-64B3-4465-803F-691CDFB12531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3361-36D7-44F1-B201-D9F04B1512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6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064DB-902A-4438-8454-E29EA484687A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F523-31A3-47E3-9C41-80295EB87E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4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BD2DD-25CF-4783-8587-14A6FEFAEAC1}" type="datetime1">
              <a:rPr lang="en-US" smtClean="0"/>
              <a:t>10/22/2018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2F7B6-AD22-46C8-B4C1-BCA82B5010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29AB-AEF3-430C-8249-B4CF381E0AD3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7A2C-411A-4B00-AAEB-86CCF2AE3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A988-2751-4532-8175-60C879718F1A}" type="datetime1">
              <a:rPr lang="en-US" smtClean="0"/>
              <a:t>10/22/2018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2838-0339-4453-987B-447D99B1EC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ED2BB-2085-4F2D-B311-B5CF896EBB1D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E0B49-8E6C-48C0-9C9D-CC0639D27A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EFF15-EC17-4019-AB6B-E4BCE1001B50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16714-5224-4BBE-BE6A-F6538172A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30F0-C3CB-43F9-9726-31E3643DA533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46C-7EFF-4BFD-AD52-D1D883967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F57B-A3F5-456B-AF91-3965A3B42667}" type="datetime1">
              <a:rPr lang="en-US" smtClean="0"/>
              <a:t>10/22/2018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3017-1DB7-4F27-A710-1ACE28A99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7E231-C194-42C3-A7EB-1C4018A6656C}" type="datetime1">
              <a:rPr lang="en-US" smtClean="0"/>
              <a:t>10/22/2018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B5A5-B7EF-4531-9773-298C75B5F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38F73-D5F5-4516-98B5-E2C45B31CA3C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3361-36D7-44F1-B201-D9F04B151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BA60-D7FB-4ACE-8CAF-555A83C0700E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3F523-31A3-47E3-9C41-80295EB87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D553-018C-4E78-82A6-FFBD3FBC90E9}" type="datetime1">
              <a:rPr lang="en-US" smtClean="0"/>
              <a:t>10/22/2018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F7B6-AD22-46C8-B4C1-BCA82B501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D9BD-B669-43EB-AF8B-D0C84D960FD4}" type="datetime1">
              <a:rPr lang="en-US" smtClean="0"/>
              <a:t>10/22/2018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2838-0339-4453-987B-447D99B1E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CC2963-4839-4DEF-A581-C5C0F4F794F4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09800"/>
            <a:ext cx="7298823" cy="1349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Cost </a:t>
            </a: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Management</a:t>
            </a:r>
            <a:endParaRPr sz="36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915400" cy="652463"/>
          </a:xfrm>
        </p:spPr>
        <p:txBody>
          <a:bodyPr>
            <a:noAutofit/>
          </a:bodyPr>
          <a:lstStyle/>
          <a:p>
            <a:r>
              <a:rPr lang="en-US" sz="4000" dirty="0" smtClean="0"/>
              <a:t>Cost Estimation Techniques</a:t>
            </a:r>
            <a:endParaRPr lang="en-US" sz="44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305800" cy="4267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tools and techniques for cost estimates:</a:t>
            </a:r>
          </a:p>
          <a:p>
            <a:pPr lvl="1"/>
            <a:r>
              <a:rPr lang="en-US" sz="3600" b="1" dirty="0" smtClean="0"/>
              <a:t>Top-down estimates</a:t>
            </a:r>
          </a:p>
          <a:p>
            <a:pPr lvl="2"/>
            <a:r>
              <a:rPr lang="en-US" sz="3200" dirty="0" smtClean="0"/>
              <a:t>Analogous</a:t>
            </a:r>
          </a:p>
          <a:p>
            <a:pPr lvl="2"/>
            <a:r>
              <a:rPr lang="en-US" sz="3200" dirty="0"/>
              <a:t>Parametric modeling</a:t>
            </a:r>
          </a:p>
          <a:p>
            <a:pPr lvl="1"/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4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915400" cy="652463"/>
          </a:xfrm>
        </p:spPr>
        <p:txBody>
          <a:bodyPr>
            <a:noAutofit/>
          </a:bodyPr>
          <a:lstStyle/>
          <a:p>
            <a:r>
              <a:rPr lang="en-US" sz="4000" dirty="0" smtClean="0"/>
              <a:t>Cost Estimation Techniques</a:t>
            </a:r>
            <a:endParaRPr lang="en-US" sz="44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5892"/>
            <a:ext cx="8305800" cy="5334000"/>
          </a:xfrm>
        </p:spPr>
        <p:txBody>
          <a:bodyPr>
            <a:normAutofit/>
          </a:bodyPr>
          <a:lstStyle/>
          <a:p>
            <a:r>
              <a:rPr lang="en-US" sz="3200" dirty="0"/>
              <a:t>Basic tools and techniques for cost estimates:</a:t>
            </a:r>
          </a:p>
          <a:p>
            <a:pPr lvl="1"/>
            <a:r>
              <a:rPr lang="en-US" sz="2800" b="1" dirty="0"/>
              <a:t>Bottom-up estimates</a:t>
            </a:r>
          </a:p>
          <a:p>
            <a:pPr lvl="2"/>
            <a:r>
              <a:rPr lang="en-US" sz="2400" b="1" dirty="0" smtClean="0"/>
              <a:t>PERT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971800"/>
            <a:ext cx="3986013" cy="29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12420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/>
              <a:t>Ex. The pessimistic cost estimate for an activity is $11,000, the optimistic estimate is $3,000 and the most likely estimate is $4,000.  What should you use for the expected estimate?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0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915400" cy="65246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Using Estimation Techniques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305800" cy="4267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 smtClean="0"/>
              <a:t>Top-Down Technique</a:t>
            </a:r>
          </a:p>
          <a:p>
            <a:pPr lvl="1" algn="just"/>
            <a:r>
              <a:rPr lang="en-US" sz="3200" dirty="0" smtClean="0"/>
              <a:t>Externally: used by organizations completing IT projects for other companies</a:t>
            </a:r>
          </a:p>
          <a:p>
            <a:pPr lvl="1" algn="just"/>
            <a:r>
              <a:rPr lang="en-US" sz="3200" dirty="0" smtClean="0"/>
              <a:t>Internally: can be used for similar projects </a:t>
            </a:r>
          </a:p>
          <a:p>
            <a:pPr lvl="1" algn="just"/>
            <a:r>
              <a:rPr lang="en-US" sz="3200" dirty="0" smtClean="0"/>
              <a:t>Problem</a:t>
            </a:r>
          </a:p>
          <a:p>
            <a:pPr lvl="2" algn="just"/>
            <a:r>
              <a:rPr lang="en-US" sz="2800" dirty="0" smtClean="0"/>
              <a:t>You are dealing with IT</a:t>
            </a:r>
          </a:p>
          <a:p>
            <a:pPr lvl="2" algn="just"/>
            <a:r>
              <a:rPr lang="en-US" sz="2800" dirty="0" smtClean="0"/>
              <a:t>Less Accurate Estimates</a:t>
            </a:r>
          </a:p>
          <a:p>
            <a:pPr lvl="1" algn="just"/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3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915400" cy="65246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Using Estimation Techniques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010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/>
              <a:t>Bottom-up Technique</a:t>
            </a:r>
          </a:p>
          <a:p>
            <a:pPr lvl="1" algn="just"/>
            <a:r>
              <a:rPr lang="en-US" sz="3200" dirty="0" smtClean="0"/>
              <a:t>Based on the WBS</a:t>
            </a:r>
          </a:p>
          <a:p>
            <a:pPr lvl="1" algn="just"/>
            <a:r>
              <a:rPr lang="en-US" sz="3200" dirty="0" smtClean="0"/>
              <a:t>Creates a detailed estimate of each work component</a:t>
            </a:r>
          </a:p>
          <a:p>
            <a:pPr lvl="1" algn="just"/>
            <a:r>
              <a:rPr lang="en-US" sz="3200" dirty="0" smtClean="0"/>
              <a:t>More Accurate</a:t>
            </a:r>
          </a:p>
          <a:p>
            <a:pPr lvl="2" algn="just"/>
            <a:r>
              <a:rPr lang="en-US" sz="2800" dirty="0" smtClean="0"/>
              <a:t>Can separate across phases</a:t>
            </a:r>
          </a:p>
          <a:p>
            <a:pPr lvl="2" algn="just"/>
            <a:r>
              <a:rPr lang="en-US" sz="2800" dirty="0" smtClean="0"/>
              <a:t>Would be better for controlling costs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9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Problems with IT Cost Estimates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Estimates are done too quickly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People lack estimating experience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Human beings are biased toward underestimation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Management desires accuracy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Contingency reserve</a:t>
            </a:r>
            <a:r>
              <a:rPr lang="en-US" sz="2800" dirty="0" smtClean="0"/>
              <a:t> is often used to reduce the risk from these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5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10768"/>
          </a:xfrm>
        </p:spPr>
        <p:txBody>
          <a:bodyPr>
            <a:normAutofit/>
          </a:bodyPr>
          <a:lstStyle/>
          <a:p>
            <a:r>
              <a:rPr lang="en-US" dirty="0" smtClean="0"/>
              <a:t>PM Network: Estimating Errors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1768"/>
            <a:ext cx="8001000" cy="505663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“treat estimates as a living process and not a one time event.”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Approaches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Matching Skill Sets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Share Accountability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9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967787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CP3: Determining the Budget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47099" y="1371600"/>
            <a:ext cx="8610600" cy="50196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Cost budgeting involves allocating the project cost estimate to individual work items over time</a:t>
            </a:r>
          </a:p>
          <a:p>
            <a:r>
              <a:rPr lang="en-US" sz="3200" dirty="0" smtClean="0"/>
              <a:t>The WBS is a required input to the cost budgeting process since it defines the work items</a:t>
            </a:r>
          </a:p>
          <a:p>
            <a:r>
              <a:rPr lang="en-US" sz="3200" u="sng" dirty="0" smtClean="0"/>
              <a:t>Reserve analysis </a:t>
            </a:r>
            <a:r>
              <a:rPr lang="en-US" sz="3200" dirty="0" smtClean="0"/>
              <a:t>must occur</a:t>
            </a:r>
          </a:p>
          <a:p>
            <a:pPr lvl="1"/>
            <a:r>
              <a:rPr lang="en-US" sz="2800" b="1" dirty="0" smtClean="0"/>
              <a:t>Contingency</a:t>
            </a:r>
            <a:r>
              <a:rPr lang="en-US" sz="2800" dirty="0" smtClean="0"/>
              <a:t> reserves</a:t>
            </a:r>
          </a:p>
          <a:p>
            <a:pPr lvl="1"/>
            <a:r>
              <a:rPr lang="en-US" sz="2800" b="1" dirty="0" smtClean="0"/>
              <a:t>Management</a:t>
            </a:r>
            <a:r>
              <a:rPr lang="en-US" sz="2800" dirty="0" smtClean="0"/>
              <a:t> reserves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2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CAPM – Things to know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budget is time-phased project cost (aggregating individual activity costs)</a:t>
            </a:r>
          </a:p>
          <a:p>
            <a:r>
              <a:rPr lang="en-US" dirty="0" smtClean="0"/>
              <a:t>Contingency Reserves</a:t>
            </a:r>
          </a:p>
          <a:p>
            <a:pPr lvl="1"/>
            <a:r>
              <a:rPr lang="en-US" dirty="0" smtClean="0"/>
              <a:t>Deal with uncertainties in schedule/cost</a:t>
            </a:r>
          </a:p>
          <a:p>
            <a:pPr lvl="1"/>
            <a:r>
              <a:rPr lang="en-US" dirty="0" smtClean="0"/>
              <a:t>Deal with overruns of the project objectives</a:t>
            </a:r>
          </a:p>
          <a:p>
            <a:r>
              <a:rPr lang="en-US" dirty="0" smtClean="0"/>
              <a:t>Analogous estimating takes less time but is also less accurate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Memorize the formulas for EV, CV, CPI, PV, SV, SPI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577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MC1: Controlling Costs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153400" cy="47244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Project cost control includes</a:t>
            </a:r>
          </a:p>
          <a:p>
            <a:pPr lvl="1" algn="just"/>
            <a:r>
              <a:rPr lang="en-US" sz="2800" dirty="0" smtClean="0"/>
              <a:t>Monitoring cost performance</a:t>
            </a:r>
          </a:p>
          <a:p>
            <a:pPr lvl="1" algn="just"/>
            <a:r>
              <a:rPr lang="en-US" sz="2800" dirty="0" smtClean="0"/>
              <a:t>Ensuring that only appropriate project changes are included in a revised cost baseline</a:t>
            </a:r>
          </a:p>
          <a:p>
            <a:pPr lvl="1" algn="just"/>
            <a:r>
              <a:rPr lang="en-US" sz="2800" dirty="0" smtClean="0"/>
              <a:t>Informing project stakeholders of authorized changes to the project that will affect costs</a:t>
            </a:r>
          </a:p>
          <a:p>
            <a:pPr algn="just"/>
            <a:r>
              <a:rPr lang="en-US" sz="3200" dirty="0" smtClean="0"/>
              <a:t>Many organizations around the globe have problems with cost control</a:t>
            </a:r>
          </a:p>
          <a:p>
            <a:pPr lvl="1" algn="just"/>
            <a:r>
              <a:rPr lang="en-US" sz="2800" dirty="0" smtClean="0"/>
              <a:t>Work Performance Measurement helps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9056687" cy="1066800"/>
          </a:xfrm>
        </p:spPr>
        <p:txBody>
          <a:bodyPr/>
          <a:lstStyle/>
          <a:p>
            <a:r>
              <a:rPr lang="en-US" dirty="0" smtClean="0"/>
              <a:t>Performance Measurement Analysis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77200" cy="47244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Earned Value Management</a:t>
            </a:r>
          </a:p>
          <a:p>
            <a:pPr lvl="1" algn="just"/>
            <a:r>
              <a:rPr lang="en-US" sz="2800" dirty="0" smtClean="0"/>
              <a:t>Given a </a:t>
            </a:r>
            <a:r>
              <a:rPr lang="en-US" sz="2800" b="1" dirty="0" smtClean="0"/>
              <a:t>baseline</a:t>
            </a:r>
            <a:r>
              <a:rPr lang="en-US" sz="2800" dirty="0" smtClean="0"/>
              <a:t> (original plan plus approved changes), you can determine how well the project is meeting its goals</a:t>
            </a:r>
          </a:p>
          <a:p>
            <a:pPr lvl="1" algn="just"/>
            <a:r>
              <a:rPr lang="en-US" sz="2800" dirty="0" smtClean="0"/>
              <a:t>You must enter actual information periodically to use EVM</a:t>
            </a:r>
          </a:p>
          <a:p>
            <a:pPr algn="just"/>
            <a:r>
              <a:rPr lang="en-US" sz="3200" dirty="0" smtClean="0"/>
              <a:t>Based on:</a:t>
            </a:r>
          </a:p>
          <a:p>
            <a:pPr lvl="1" algn="just">
              <a:lnSpc>
                <a:spcPct val="90000"/>
              </a:lnSpc>
            </a:pPr>
            <a:r>
              <a:rPr lang="en-US" sz="3200" b="1" dirty="0" smtClean="0"/>
              <a:t>Planned </a:t>
            </a:r>
            <a:r>
              <a:rPr lang="en-US" sz="3200" b="1" dirty="0"/>
              <a:t>value (PV</a:t>
            </a:r>
            <a:r>
              <a:rPr lang="en-US" sz="3200" b="1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lang="en-US" sz="3200" b="1" dirty="0" smtClean="0"/>
              <a:t>Actual </a:t>
            </a:r>
            <a:r>
              <a:rPr lang="en-US" sz="3200" b="1" dirty="0"/>
              <a:t>cost (AC</a:t>
            </a:r>
            <a:r>
              <a:rPr lang="en-US" sz="3200" b="1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lang="en-US" sz="3200" b="1" dirty="0" smtClean="0"/>
              <a:t>Earned </a:t>
            </a:r>
            <a:r>
              <a:rPr lang="en-US" sz="3200" b="1" dirty="0"/>
              <a:t>value (EV</a:t>
            </a:r>
            <a:r>
              <a:rPr lang="en-US" sz="3200" b="1" dirty="0" smtClean="0"/>
              <a:t>)</a:t>
            </a:r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1224" y="6705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What is Cost and Project Cost Management?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54269" y="1676400"/>
            <a:ext cx="8108731" cy="479107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Cost</a:t>
            </a:r>
            <a:r>
              <a:rPr lang="en-US" sz="3200" dirty="0" smtClean="0"/>
              <a:t> is a resource sacrificed or foregone to achieve a specific objective or something given up in exchange</a:t>
            </a:r>
          </a:p>
          <a:p>
            <a:pPr algn="just"/>
            <a:endParaRPr lang="en-US" sz="3200" b="1" dirty="0" smtClean="0"/>
          </a:p>
          <a:p>
            <a:pPr algn="just"/>
            <a:r>
              <a:rPr lang="en-US" sz="3200" b="1" dirty="0" smtClean="0"/>
              <a:t>Project cost management </a:t>
            </a:r>
            <a:r>
              <a:rPr lang="en-US" sz="3200" dirty="0" smtClean="0"/>
              <a:t>includes the processes required to ensure that the project is completed within an approved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FB8A0-D8A7-49BC-9495-433B792AAC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058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Rate of Performance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115728" cy="4800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b="1" dirty="0" smtClean="0"/>
              <a:t>Rate of performance (RP)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/>
              <a:t>Ratio of actual work completed to the percentage of work planned to have been completed</a:t>
            </a:r>
          </a:p>
          <a:p>
            <a:pPr lvl="1" algn="just">
              <a:lnSpc>
                <a:spcPct val="90000"/>
              </a:lnSpc>
            </a:pPr>
            <a:endParaRPr lang="en-US" sz="2400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dirty="0" smtClean="0"/>
              <a:t>For example, suppose the server installation was halfway completed by the end of week 1. The rate of performance would be 50% because by the end of week 1, the planned schedule reflects that the task should be 100 percent complete and only 50 percent of that work has been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" y="-17933"/>
            <a:ext cx="7772400" cy="12371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Earned Value Calculations for One Activity After Week One</a:t>
            </a:r>
          </a:p>
        </p:txBody>
      </p:sp>
      <p:pic>
        <p:nvPicPr>
          <p:cNvPr id="49157" name="Picture 7" descr="Tbl07-04.bmp"/>
          <p:cNvPicPr>
            <a:picLocks noChangeAspect="1"/>
          </p:cNvPicPr>
          <p:nvPr/>
        </p:nvPicPr>
        <p:blipFill>
          <a:blip r:embed="rId3"/>
          <a:srcRect t="7692"/>
          <a:stretch>
            <a:fillRect/>
          </a:stretch>
        </p:blipFill>
        <p:spPr bwMode="auto">
          <a:xfrm>
            <a:off x="1895047" y="4582570"/>
            <a:ext cx="6019800" cy="21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342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8212" y="152400"/>
            <a:ext cx="7772400" cy="1255776"/>
          </a:xfrm>
        </p:spPr>
        <p:txBody>
          <a:bodyPr>
            <a:normAutofit/>
          </a:bodyPr>
          <a:lstStyle/>
          <a:p>
            <a:r>
              <a:rPr lang="en-US" dirty="0" smtClean="0"/>
              <a:t>Rules of Thumb for EV Numbers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4525962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Negative numbers for cost and schedule variance indicate problems in those areas</a:t>
            </a:r>
          </a:p>
          <a:p>
            <a:pPr algn="just"/>
            <a:r>
              <a:rPr lang="en-US" sz="2800" dirty="0" smtClean="0"/>
              <a:t>CPI and SPI less than 100% indicate problems</a:t>
            </a:r>
          </a:p>
          <a:p>
            <a:pPr algn="just"/>
            <a:r>
              <a:rPr lang="en-US" sz="2800" dirty="0" smtClean="0"/>
              <a:t>Problems mean the project is costing more than planned (over budget) or taking longer than planned (behind schedule)</a:t>
            </a:r>
          </a:p>
          <a:p>
            <a:pPr algn="just"/>
            <a:r>
              <a:rPr lang="en-US" sz="2800" dirty="0" smtClean="0"/>
              <a:t>The CPI can be used to calculate the </a:t>
            </a:r>
            <a:r>
              <a:rPr lang="en-US" sz="2800" b="1" dirty="0" smtClean="0"/>
              <a:t>estimate at completion</a:t>
            </a:r>
            <a:r>
              <a:rPr lang="en-US" sz="2800" dirty="0" smtClean="0"/>
              <a:t> (EAC)—an estimate of what it will cost to complete the project based on performance to date. The </a:t>
            </a:r>
            <a:r>
              <a:rPr lang="en-US" sz="2800" b="1" dirty="0" smtClean="0"/>
              <a:t>budget at completion </a:t>
            </a:r>
            <a:r>
              <a:rPr lang="en-US" sz="2800" dirty="0" smtClean="0"/>
              <a:t>(BAC) is the original total budget for the project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cost management is a traditionally weak area of IT projects, and project managers must work to improve their ability to deliver projects within approved budgets</a:t>
            </a:r>
          </a:p>
          <a:p>
            <a:r>
              <a:rPr lang="en-US" dirty="0" smtClean="0"/>
              <a:t>Main processes include</a:t>
            </a:r>
          </a:p>
          <a:p>
            <a:pPr lvl="1"/>
            <a:r>
              <a:rPr lang="en-US" dirty="0" smtClean="0"/>
              <a:t>Plan cost management</a:t>
            </a:r>
          </a:p>
          <a:p>
            <a:pPr lvl="1"/>
            <a:r>
              <a:rPr lang="en-US" dirty="0" smtClean="0"/>
              <a:t>Estimate costs</a:t>
            </a:r>
          </a:p>
          <a:p>
            <a:pPr lvl="1"/>
            <a:r>
              <a:rPr lang="en-US" dirty="0" smtClean="0"/>
              <a:t>Determine the budget</a:t>
            </a:r>
          </a:p>
          <a:p>
            <a:pPr lvl="1"/>
            <a:r>
              <a:rPr lang="en-US" dirty="0" smtClean="0"/>
              <a:t>Control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1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915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Project Cost Management Processes</a:t>
            </a:r>
          </a:p>
        </p:txBody>
      </p:sp>
      <p:sp>
        <p:nvSpPr>
          <p:cNvPr id="2" name="Down Arrow 1"/>
          <p:cNvSpPr/>
          <p:nvPr/>
        </p:nvSpPr>
        <p:spPr>
          <a:xfrm>
            <a:off x="1371600" y="24505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5052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Estimate Costs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2819400" y="3657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34290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Determine Budget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5943600" y="3657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34290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Control Costs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91604"/>
            <a:ext cx="81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Scope Baseline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2432" y="2314190"/>
            <a:ext cx="88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Schedule Baseline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34828" y="3040988"/>
            <a:ext cx="88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Estimate bases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33116" y="4293091"/>
            <a:ext cx="88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Activity Cost Estimates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78703" y="4385423"/>
            <a:ext cx="88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Baseline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070890"/>
            <a:ext cx="88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 Funding Req.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915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Project Cost Management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3156-7E51-4046-8495-B80FBCA188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90136"/>
              </p:ext>
            </p:extLst>
          </p:nvPr>
        </p:nvGraphicFramePr>
        <p:xfrm>
          <a:off x="762000" y="1981200"/>
          <a:ext cx="8229600" cy="299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2766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Cost Management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Major </a:t>
                      </a:r>
                    </a:p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Planning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CP1: Planning Cost </a:t>
                      </a:r>
                      <a:r>
                        <a:rPr lang="en-US" sz="1800" dirty="0" err="1" smtClean="0"/>
                        <a:t>Mgmt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Cost Management Plan</a:t>
                      </a:r>
                    </a:p>
                  </a:txBody>
                  <a:tcPr anchor="ctr"/>
                </a:tc>
              </a:tr>
              <a:tr h="435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CP2:</a:t>
                      </a:r>
                      <a:r>
                        <a:rPr lang="en-US" sz="1800" baseline="0" dirty="0" smtClean="0"/>
                        <a:t> Estimating Costs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Activity Cost</a:t>
                      </a:r>
                      <a:r>
                        <a:rPr lang="en-US" sz="1800" baseline="0" dirty="0" smtClean="0"/>
                        <a:t> Estimates</a:t>
                      </a:r>
                    </a:p>
                  </a:txBody>
                  <a:tcPr anchor="ctr"/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CP3: Determining</a:t>
                      </a:r>
                      <a:r>
                        <a:rPr lang="en-US" sz="1800" baseline="0" dirty="0" smtClean="0"/>
                        <a:t> the Budget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Cost</a:t>
                      </a:r>
                      <a:r>
                        <a:rPr lang="en-US" sz="1800" baseline="0" dirty="0" smtClean="0"/>
                        <a:t> Performance Baseline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Monitoring and Controlling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MC1: Controlling</a:t>
                      </a:r>
                      <a:r>
                        <a:rPr lang="en-US" sz="1800" baseline="0" dirty="0" smtClean="0"/>
                        <a:t> Costs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Perf</a:t>
                      </a:r>
                      <a:r>
                        <a:rPr lang="en-US" sz="1800" baseline="0" dirty="0" smtClean="0"/>
                        <a:t>. Measurements</a:t>
                      </a:r>
                    </a:p>
                    <a:p>
                      <a:r>
                        <a:rPr lang="en-US" sz="1800" baseline="0" dirty="0" smtClean="0"/>
                        <a:t>Budget Forecasts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75944"/>
          </a:xfrm>
        </p:spPr>
        <p:txBody>
          <a:bodyPr>
            <a:normAutofit/>
          </a:bodyPr>
          <a:lstStyle/>
          <a:p>
            <a:r>
              <a:rPr lang="en-US" dirty="0" smtClean="0"/>
              <a:t>Basic Principles of Cost Management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Most members of an executive board better understand and are more interested in financial terms than IT terms, so IT project managers must speak their language</a:t>
            </a:r>
          </a:p>
          <a:p>
            <a:pPr lvl="1" algn="just"/>
            <a:r>
              <a:rPr lang="en-US" sz="2800" b="1" dirty="0" smtClean="0"/>
              <a:t>Profits</a:t>
            </a:r>
            <a:endParaRPr lang="en-US" sz="2800" dirty="0"/>
          </a:p>
          <a:p>
            <a:pPr lvl="1" algn="just"/>
            <a:r>
              <a:rPr lang="en-US" sz="2800" b="1" dirty="0"/>
              <a:t>Profit </a:t>
            </a:r>
            <a:r>
              <a:rPr lang="en-US" sz="2800" b="1" dirty="0" smtClean="0"/>
              <a:t>margin</a:t>
            </a:r>
            <a:endParaRPr lang="en-US" sz="2800" dirty="0"/>
          </a:p>
          <a:p>
            <a:pPr lvl="1" algn="just"/>
            <a:r>
              <a:rPr lang="en-US" sz="2800" b="1" dirty="0"/>
              <a:t>Life cycle </a:t>
            </a:r>
            <a:r>
              <a:rPr lang="en-US" sz="2800" b="1" dirty="0" smtClean="0"/>
              <a:t>costing</a:t>
            </a:r>
            <a:r>
              <a:rPr lang="en-US" sz="2800" dirty="0" smtClean="0"/>
              <a:t> </a:t>
            </a:r>
            <a:endParaRPr lang="en-US" sz="2800" dirty="0"/>
          </a:p>
          <a:p>
            <a:pPr lvl="1" algn="just"/>
            <a:r>
              <a:rPr lang="en-US" sz="2800" b="1" dirty="0"/>
              <a:t>Cash flow </a:t>
            </a:r>
            <a:r>
              <a:rPr lang="en-US" sz="2800" b="1" dirty="0" smtClean="0"/>
              <a:t>analysis</a:t>
            </a:r>
            <a:endParaRPr lang="en-US" sz="4400" dirty="0"/>
          </a:p>
          <a:p>
            <a:pPr lvl="1" algn="just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305800" cy="411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Types of Costs and Benefits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05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Tangible costs</a:t>
            </a:r>
            <a:r>
              <a:rPr lang="en-US" sz="2400" dirty="0" smtClean="0"/>
              <a:t> or </a:t>
            </a:r>
            <a:r>
              <a:rPr lang="en-US" sz="2400" b="1" dirty="0" smtClean="0"/>
              <a:t>benefits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Intangible costs</a:t>
            </a:r>
            <a:r>
              <a:rPr lang="en-US" sz="2400" dirty="0" smtClean="0"/>
              <a:t> or </a:t>
            </a:r>
            <a:r>
              <a:rPr lang="en-US" sz="2400" b="1" dirty="0" smtClean="0"/>
              <a:t>benefits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Direct costs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Indirect costs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Sunk cost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u="sng" dirty="0"/>
              <a:t>Basic Principles of Cost </a:t>
            </a:r>
            <a:r>
              <a:rPr lang="en-US" u="sng" dirty="0" smtClean="0"/>
              <a:t>Management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Learning curve theory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Reserves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b="1" dirty="0"/>
              <a:t>Contingency reserves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b="1" dirty="0" smtClean="0"/>
              <a:t>Management reserves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111" y="76200"/>
            <a:ext cx="7772400" cy="1066800"/>
          </a:xfrm>
        </p:spPr>
        <p:txBody>
          <a:bodyPr/>
          <a:lstStyle/>
          <a:p>
            <a:r>
              <a:rPr lang="en-US" dirty="0" smtClean="0"/>
              <a:t>CP1: Planning Cost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050792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 project team uses expert judgment, analytical techniques, and meetings to develop the </a:t>
            </a:r>
            <a:r>
              <a:rPr lang="en-US" sz="3200" dirty="0" smtClean="0"/>
              <a:t>cost management </a:t>
            </a:r>
            <a:r>
              <a:rPr lang="en-US" sz="3200" dirty="0"/>
              <a:t>plan</a:t>
            </a:r>
          </a:p>
          <a:p>
            <a:pPr algn="just"/>
            <a:r>
              <a:rPr lang="en-US" sz="3200" dirty="0"/>
              <a:t>A </a:t>
            </a:r>
            <a:r>
              <a:rPr lang="en-US" sz="3200" dirty="0" smtClean="0"/>
              <a:t>cost </a:t>
            </a:r>
            <a:r>
              <a:rPr lang="en-US" sz="3200" dirty="0"/>
              <a:t>management plan includes:</a:t>
            </a:r>
          </a:p>
          <a:p>
            <a:pPr lvl="1" algn="just"/>
            <a:r>
              <a:rPr lang="en-US" sz="2800" dirty="0" smtClean="0"/>
              <a:t>Level </a:t>
            </a:r>
            <a:r>
              <a:rPr lang="en-US" sz="2800" dirty="0"/>
              <a:t>of accuracy and units of measure</a:t>
            </a:r>
          </a:p>
          <a:p>
            <a:pPr lvl="1" algn="just"/>
            <a:r>
              <a:rPr lang="en-US" sz="2800" dirty="0" smtClean="0"/>
              <a:t>Organizational procedure links</a:t>
            </a:r>
          </a:p>
          <a:p>
            <a:pPr lvl="1" algn="just"/>
            <a:r>
              <a:rPr lang="en-US" sz="2800" dirty="0" smtClean="0"/>
              <a:t>Control </a:t>
            </a:r>
            <a:r>
              <a:rPr lang="en-US" sz="2800" dirty="0"/>
              <a:t>thresholds</a:t>
            </a:r>
          </a:p>
          <a:p>
            <a:pPr lvl="1" algn="just"/>
            <a:r>
              <a:rPr lang="en-US" sz="2800" dirty="0"/>
              <a:t>Rules of performance measurement</a:t>
            </a:r>
          </a:p>
          <a:p>
            <a:pPr lvl="1" algn="just"/>
            <a:r>
              <a:rPr lang="en-US" sz="2800" dirty="0"/>
              <a:t>Reporting formats</a:t>
            </a:r>
          </a:p>
          <a:p>
            <a:pPr lvl="1" algn="just"/>
            <a:r>
              <a:rPr lang="en-US" sz="2800" dirty="0"/>
              <a:t>Process descriptions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" y="248412"/>
            <a:ext cx="7772400" cy="1179576"/>
          </a:xfrm>
        </p:spPr>
        <p:txBody>
          <a:bodyPr/>
          <a:lstStyle/>
          <a:p>
            <a:r>
              <a:rPr lang="en-US" dirty="0" smtClean="0"/>
              <a:t>CP2: Estimating Costs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Project managers must take cost estimates seriously if they want to complete projects within budget constraints</a:t>
            </a:r>
          </a:p>
          <a:p>
            <a:pPr algn="just"/>
            <a:r>
              <a:rPr lang="en-US" sz="2400" dirty="0" smtClean="0"/>
              <a:t>It’s important to know the types of cost estimates, how to prepare cost estimates, and typical problems associated with IT cost estimates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pPr>
              <a:defRPr/>
            </a:pPr>
            <a:fld id="{E3990CB0-9CAD-47C6-98DA-F3FB6E96E0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54585"/>
              </p:ext>
            </p:extLst>
          </p:nvPr>
        </p:nvGraphicFramePr>
        <p:xfrm>
          <a:off x="1066800" y="4343400"/>
          <a:ext cx="21336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Input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HR</a:t>
                      </a:r>
                      <a:r>
                        <a:rPr lang="en-US" sz="1400" baseline="0" dirty="0" smtClean="0"/>
                        <a:t> Plan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2) Project</a:t>
                      </a:r>
                      <a:r>
                        <a:rPr lang="en-US" sz="1400" baseline="0" dirty="0" smtClean="0"/>
                        <a:t> Schedule </a:t>
                      </a:r>
                    </a:p>
                    <a:p>
                      <a:r>
                        <a:rPr lang="en-US" sz="1400" baseline="0" dirty="0" smtClean="0"/>
                        <a:t>3) Scope Baseline </a:t>
                      </a:r>
                    </a:p>
                    <a:p>
                      <a:r>
                        <a:rPr lang="en-US" sz="1400" baseline="0" dirty="0" smtClean="0"/>
                        <a:t>4) Risk Register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200400" y="49530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76467"/>
              </p:ext>
            </p:extLst>
          </p:nvPr>
        </p:nvGraphicFramePr>
        <p:xfrm>
          <a:off x="3505200" y="4343400"/>
          <a:ext cx="2209800" cy="19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Tools/Techniques</a:t>
                      </a:r>
                      <a:endParaRPr lang="en-US" sz="1400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Estimating </a:t>
                      </a:r>
                      <a:r>
                        <a:rPr lang="en-US" sz="1400" baseline="0" dirty="0" smtClean="0"/>
                        <a:t>Techniques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2) Cost of Quality</a:t>
                      </a:r>
                    </a:p>
                    <a:p>
                      <a:r>
                        <a:rPr lang="en-US" sz="1400" dirty="0" smtClean="0"/>
                        <a:t>3</a:t>
                      </a:r>
                      <a:r>
                        <a:rPr lang="en-US" sz="1400" baseline="0" dirty="0" smtClean="0"/>
                        <a:t>) Reserve Analysis</a:t>
                      </a:r>
                    </a:p>
                    <a:p>
                      <a:r>
                        <a:rPr lang="en-US" sz="1400" baseline="0" dirty="0" smtClean="0"/>
                        <a:t>4) PM Estimate Software</a:t>
                      </a:r>
                    </a:p>
                    <a:p>
                      <a:r>
                        <a:rPr lang="en-US" sz="1400" baseline="0" dirty="0" smtClean="0"/>
                        <a:t>5) Expert Judgment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97743"/>
              </p:ext>
            </p:extLst>
          </p:nvPr>
        </p:nvGraphicFramePr>
        <p:xfrm>
          <a:off x="6096000" y="4368074"/>
          <a:ext cx="2133600" cy="172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563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/>
                </a:tc>
              </a:tr>
              <a:tr h="99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1) Activity cost</a:t>
                      </a:r>
                      <a:r>
                        <a:rPr lang="en-US" sz="1400" baseline="0" dirty="0" smtClean="0"/>
                        <a:t> estimates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2) Estimate</a:t>
                      </a:r>
                      <a:r>
                        <a:rPr lang="en-US" sz="1400" baseline="0" dirty="0" smtClean="0"/>
                        <a:t> Bases</a:t>
                      </a:r>
                    </a:p>
                    <a:p>
                      <a:r>
                        <a:rPr lang="en-US" sz="1400" baseline="0" dirty="0" smtClean="0"/>
                        <a:t>3) Update docs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5791200" y="49530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Categories of Cost Estimates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085" y="1273885"/>
            <a:ext cx="8077915" cy="131691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number and type of cost estimates vary by application area. </a:t>
            </a:r>
            <a:endParaRPr lang="en-US" sz="2800" dirty="0" smtClean="0"/>
          </a:p>
        </p:txBody>
      </p:sp>
      <p:pic>
        <p:nvPicPr>
          <p:cNvPr id="7" name="Picture 7" descr="Tbl07-02.bmp"/>
          <p:cNvPicPr>
            <a:picLocks noChangeAspect="1"/>
          </p:cNvPicPr>
          <p:nvPr/>
        </p:nvPicPr>
        <p:blipFill>
          <a:blip r:embed="rId3"/>
          <a:srcRect t="9091"/>
          <a:stretch>
            <a:fillRect/>
          </a:stretch>
        </p:blipFill>
        <p:spPr bwMode="auto">
          <a:xfrm>
            <a:off x="762000" y="2667000"/>
            <a:ext cx="822817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Project Management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7A2C-411A-4B00-AAEB-86CCF2AE39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152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1087</Words>
  <Application>Microsoft Office PowerPoint</Application>
  <PresentationFormat>On-screen Show (4:3)</PresentationFormat>
  <Paragraphs>231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Custom Design</vt:lpstr>
      <vt:lpstr>Wood Type</vt:lpstr>
      <vt:lpstr>Project Cost Management</vt:lpstr>
      <vt:lpstr>What is Cost and Project Cost Management?</vt:lpstr>
      <vt:lpstr>Project Cost Management Processes</vt:lpstr>
      <vt:lpstr>Project Cost Management Processes</vt:lpstr>
      <vt:lpstr>Basic Principles of Cost Management</vt:lpstr>
      <vt:lpstr>Types of Costs and Benefits</vt:lpstr>
      <vt:lpstr>CP1: Planning Cost Management</vt:lpstr>
      <vt:lpstr>CP2: Estimating Costs</vt:lpstr>
      <vt:lpstr>Categories of Cost Estimates</vt:lpstr>
      <vt:lpstr>Cost Estimation Techniques</vt:lpstr>
      <vt:lpstr>Cost Estimation Techniques</vt:lpstr>
      <vt:lpstr>Using Estimation Techniques</vt:lpstr>
      <vt:lpstr>Using Estimation Techniques</vt:lpstr>
      <vt:lpstr>Typical Problems with IT Cost Estimates</vt:lpstr>
      <vt:lpstr>PM Network: Estimating Errors</vt:lpstr>
      <vt:lpstr>CP3: Determining the Budget</vt:lpstr>
      <vt:lpstr>CAPM – Things to know</vt:lpstr>
      <vt:lpstr>MC1: Controlling Costs</vt:lpstr>
      <vt:lpstr>Performance Measurement Analysis</vt:lpstr>
      <vt:lpstr>Rate of Performance</vt:lpstr>
      <vt:lpstr>Earned Value Calculations for One Activity After Week One</vt:lpstr>
      <vt:lpstr>Rules of Thumb for EV Numbers</vt:lpstr>
      <vt:lpstr>Chapter 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198</cp:revision>
  <dcterms:created xsi:type="dcterms:W3CDTF">2001-07-05T23:10:12Z</dcterms:created>
  <dcterms:modified xsi:type="dcterms:W3CDTF">2018-10-22T08:53:50Z</dcterms:modified>
</cp:coreProperties>
</file>