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9" r:id="rId2"/>
  </p:sldMasterIdLst>
  <p:notesMasterIdLst>
    <p:notesMasterId r:id="rId36"/>
  </p:notesMasterIdLst>
  <p:handoutMasterIdLst>
    <p:handoutMasterId r:id="rId37"/>
  </p:handoutMasterIdLst>
  <p:sldIdLst>
    <p:sldId id="408" r:id="rId3"/>
    <p:sldId id="338" r:id="rId4"/>
    <p:sldId id="413" r:id="rId5"/>
    <p:sldId id="339" r:id="rId6"/>
    <p:sldId id="390" r:id="rId7"/>
    <p:sldId id="340" r:id="rId8"/>
    <p:sldId id="342" r:id="rId9"/>
    <p:sldId id="343" r:id="rId10"/>
    <p:sldId id="344" r:id="rId11"/>
    <p:sldId id="409" r:id="rId12"/>
    <p:sldId id="410" r:id="rId13"/>
    <p:sldId id="417" r:id="rId14"/>
    <p:sldId id="418" r:id="rId15"/>
    <p:sldId id="419" r:id="rId16"/>
    <p:sldId id="420" r:id="rId17"/>
    <p:sldId id="346" r:id="rId18"/>
    <p:sldId id="399" r:id="rId19"/>
    <p:sldId id="404" r:id="rId20"/>
    <p:sldId id="395" r:id="rId21"/>
    <p:sldId id="397" r:id="rId22"/>
    <p:sldId id="347" r:id="rId23"/>
    <p:sldId id="364" r:id="rId24"/>
    <p:sldId id="365" r:id="rId25"/>
    <p:sldId id="393" r:id="rId26"/>
    <p:sldId id="391" r:id="rId27"/>
    <p:sldId id="421" r:id="rId28"/>
    <p:sldId id="423" r:id="rId29"/>
    <p:sldId id="426" r:id="rId30"/>
    <p:sldId id="427" r:id="rId31"/>
    <p:sldId id="429" r:id="rId32"/>
    <p:sldId id="430" r:id="rId33"/>
    <p:sldId id="431" r:id="rId34"/>
    <p:sldId id="433" r:id="rId35"/>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78400" autoAdjust="0"/>
  </p:normalViewPr>
  <p:slideViewPr>
    <p:cSldViewPr>
      <p:cViewPr varScale="1">
        <p:scale>
          <a:sx n="66" d="100"/>
          <a:sy n="66" d="100"/>
        </p:scale>
        <p:origin x="18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notesViewPr>
    <p:cSldViewPr>
      <p:cViewPr varScale="1">
        <p:scale>
          <a:sx n="87" d="100"/>
          <a:sy n="87" d="100"/>
        </p:scale>
        <p:origin x="-190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B60D117-F74C-45DD-A815-9E55496351B8}" type="slidenum">
              <a:rPr lang="en-US"/>
              <a:pPr>
                <a:defRPr/>
              </a:pPr>
              <a:t>‹#›</a:t>
            </a:fld>
            <a:endParaRPr lang="en-US" dirty="0"/>
          </a:p>
        </p:txBody>
      </p:sp>
    </p:spTree>
    <p:extLst>
      <p:ext uri="{BB962C8B-B14F-4D97-AF65-F5344CB8AC3E}">
        <p14:creationId xmlns:p14="http://schemas.microsoft.com/office/powerpoint/2010/main" val="114545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3E0F2AC-4C8B-4E69-98D8-4FC3D927D0D2}" type="slidenum">
              <a:rPr lang="en-US"/>
              <a:pPr>
                <a:defRPr/>
              </a:pPr>
              <a:t>‹#›</a:t>
            </a:fld>
            <a:endParaRPr lang="en-US" dirty="0"/>
          </a:p>
        </p:txBody>
      </p:sp>
    </p:spTree>
    <p:extLst>
      <p:ext uri="{BB962C8B-B14F-4D97-AF65-F5344CB8AC3E}">
        <p14:creationId xmlns:p14="http://schemas.microsoft.com/office/powerpoint/2010/main" val="316517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smtClean="0"/>
          </a:p>
        </p:txBody>
      </p:sp>
      <p:sp>
        <p:nvSpPr>
          <p:cNvPr id="63492" name="Slide Number Placeholder 3"/>
          <p:cNvSpPr>
            <a:spLocks noGrp="1"/>
          </p:cNvSpPr>
          <p:nvPr>
            <p:ph type="sldNum" sz="quarter" idx="5"/>
          </p:nvPr>
        </p:nvSpPr>
        <p:spPr>
          <a:noFill/>
        </p:spPr>
        <p:txBody>
          <a:bodyPr/>
          <a:lstStyle/>
          <a:p>
            <a:fld id="{597EBF9E-79B8-47AA-AB6E-92778F1771C1}" type="slidenum">
              <a:rPr lang="en-US" smtClean="0">
                <a:solidFill>
                  <a:srgbClr val="000000"/>
                </a:solidFill>
              </a:rPr>
              <a:pPr/>
              <a:t>1</a:t>
            </a:fld>
            <a:endParaRPr lang="en-US" dirty="0" smtClean="0">
              <a:solidFill>
                <a:srgbClr val="000000"/>
              </a:solidFill>
            </a:endParaRPr>
          </a:p>
        </p:txBody>
      </p:sp>
    </p:spTree>
    <p:extLst>
      <p:ext uri="{BB962C8B-B14F-4D97-AF65-F5344CB8AC3E}">
        <p14:creationId xmlns:p14="http://schemas.microsoft.com/office/powerpoint/2010/main" val="407850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10</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7999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11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015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ln/>
        </p:spPr>
        <p:txBody>
          <a:bodyPr/>
          <a:lstStyle/>
          <a:p>
            <a:endParaRPr lang="en-US"/>
          </a:p>
        </p:txBody>
      </p:sp>
      <p:sp>
        <p:nvSpPr>
          <p:cNvPr id="696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6020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16</a:t>
            </a:fld>
            <a:endParaRPr lang="en-US" dirty="0"/>
          </a:p>
        </p:txBody>
      </p:sp>
    </p:spTree>
    <p:extLst>
      <p:ext uri="{BB962C8B-B14F-4D97-AF65-F5344CB8AC3E}">
        <p14:creationId xmlns:p14="http://schemas.microsoft.com/office/powerpoint/2010/main" val="402272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17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7989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18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9912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19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943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20</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657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21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0148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22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72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5587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23</a:t>
            </a:fld>
            <a:endParaRPr lang="en-US" dirty="0"/>
          </a:p>
        </p:txBody>
      </p:sp>
    </p:spTree>
    <p:extLst>
      <p:ext uri="{BB962C8B-B14F-4D97-AF65-F5344CB8AC3E}">
        <p14:creationId xmlns:p14="http://schemas.microsoft.com/office/powerpoint/2010/main" val="2325606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24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58008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25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62795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60000"/>
              </a:spcBef>
            </a:pPr>
            <a:endParaRPr lang="en-US" dirty="0" smtClean="0"/>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28</a:t>
            </a:fld>
            <a:endParaRPr lang="en-US" dirty="0"/>
          </a:p>
        </p:txBody>
      </p:sp>
    </p:spTree>
    <p:extLst>
      <p:ext uri="{BB962C8B-B14F-4D97-AF65-F5344CB8AC3E}">
        <p14:creationId xmlns:p14="http://schemas.microsoft.com/office/powerpoint/2010/main" val="1500418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30</a:t>
            </a:fld>
            <a:endParaRPr lang="en-US" dirty="0"/>
          </a:p>
        </p:txBody>
      </p:sp>
    </p:spTree>
    <p:extLst>
      <p:ext uri="{BB962C8B-B14F-4D97-AF65-F5344CB8AC3E}">
        <p14:creationId xmlns:p14="http://schemas.microsoft.com/office/powerpoint/2010/main" val="2910472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31</a:t>
            </a:fld>
            <a:endParaRPr lang="en-US" dirty="0"/>
          </a:p>
        </p:txBody>
      </p:sp>
    </p:spTree>
    <p:extLst>
      <p:ext uri="{BB962C8B-B14F-4D97-AF65-F5344CB8AC3E}">
        <p14:creationId xmlns:p14="http://schemas.microsoft.com/office/powerpoint/2010/main" val="56286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8599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0405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5</a:t>
            </a:fld>
            <a:endParaRPr lang="en-US" dirty="0"/>
          </a:p>
        </p:txBody>
      </p:sp>
    </p:spTree>
    <p:extLst>
      <p:ext uri="{BB962C8B-B14F-4D97-AF65-F5344CB8AC3E}">
        <p14:creationId xmlns:p14="http://schemas.microsoft.com/office/powerpoint/2010/main" val="313071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6</a:t>
            </a:fld>
            <a:endParaRPr lang="en-US" dirty="0"/>
          </a:p>
        </p:txBody>
      </p:sp>
    </p:spTree>
    <p:extLst>
      <p:ext uri="{BB962C8B-B14F-4D97-AF65-F5344CB8AC3E}">
        <p14:creationId xmlns:p14="http://schemas.microsoft.com/office/powerpoint/2010/main" val="181885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8899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8</a:t>
            </a:fld>
            <a:endParaRPr lang="en-US" dirty="0"/>
          </a:p>
        </p:txBody>
      </p:sp>
    </p:spTree>
    <p:extLst>
      <p:ext uri="{BB962C8B-B14F-4D97-AF65-F5344CB8AC3E}">
        <p14:creationId xmlns:p14="http://schemas.microsoft.com/office/powerpoint/2010/main" val="8401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9884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A9EB16-CEF4-4DC4-AE5E-84B8157BFD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D5A6CF-F2F4-44AA-AD93-7472A933C4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50E3AA-DC1A-4D77-A5FA-3C0663FE698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r>
              <a:rPr lang="en-US" smtClean="0"/>
              <a:t>IS Project Management</a:t>
            </a:r>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02A9EB16-CEF4-4DC4-AE5E-84B8157BFD62}" type="slidenum">
              <a:rPr lang="en-US" smtClean="0"/>
              <a:pPr>
                <a:defRPr/>
              </a:pPr>
              <a:t>‹#›</a:t>
            </a:fld>
            <a:endParaRPr lang="en-US" dirty="0"/>
          </a:p>
        </p:txBody>
      </p:sp>
    </p:spTree>
    <p:extLst>
      <p:ext uri="{BB962C8B-B14F-4D97-AF65-F5344CB8AC3E}">
        <p14:creationId xmlns:p14="http://schemas.microsoft.com/office/powerpoint/2010/main" val="397471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n-US" smtClean="0"/>
              <a:t>IS Project Management</a:t>
            </a:r>
            <a:endParaRPr lang="en-US"/>
          </a:p>
        </p:txBody>
      </p:sp>
      <p:sp>
        <p:nvSpPr>
          <p:cNvPr id="9" name="Slide Number Placeholder 8"/>
          <p:cNvSpPr>
            <a:spLocks noGrp="1"/>
          </p:cNvSpPr>
          <p:nvPr>
            <p:ph type="sldNum" sz="quarter" idx="12"/>
          </p:nvPr>
        </p:nvSpPr>
        <p:spPr/>
        <p:txBody>
          <a:bodyPr/>
          <a:lstStyle/>
          <a:p>
            <a:pPr>
              <a:defRPr/>
            </a:pPr>
            <a:fld id="{ADD9E4B6-4DAA-41FE-80F7-442DE98529E0}" type="slidenum">
              <a:rPr lang="en-US" smtClean="0"/>
              <a:pPr>
                <a:defRPr/>
              </a:pPr>
              <a:t>‹#›</a:t>
            </a:fld>
            <a:endParaRPr lang="en-US" dirty="0"/>
          </a:p>
        </p:txBody>
      </p:sp>
    </p:spTree>
    <p:extLst>
      <p:ext uri="{BB962C8B-B14F-4D97-AF65-F5344CB8AC3E}">
        <p14:creationId xmlns:p14="http://schemas.microsoft.com/office/powerpoint/2010/main" val="178913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r>
              <a:rPr lang="en-US" smtClean="0"/>
              <a:t>IS Project Management</a:t>
            </a: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B62605A6-91D4-432A-9CE8-5BF9116288D8}" type="slidenum">
              <a:rPr lang="en-US" smtClean="0"/>
              <a:pPr>
                <a:defRPr/>
              </a:pPr>
              <a:t>‹#›</a:t>
            </a:fld>
            <a:endParaRPr lang="en-US" dirty="0"/>
          </a:p>
        </p:txBody>
      </p:sp>
    </p:spTree>
    <p:extLst>
      <p:ext uri="{BB962C8B-B14F-4D97-AF65-F5344CB8AC3E}">
        <p14:creationId xmlns:p14="http://schemas.microsoft.com/office/powerpoint/2010/main" val="377804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IS Project Management</a:t>
            </a:r>
            <a:endParaRPr lang="en-US"/>
          </a:p>
        </p:txBody>
      </p:sp>
      <p:sp>
        <p:nvSpPr>
          <p:cNvPr id="7" name="Slide Number Placeholder 6"/>
          <p:cNvSpPr>
            <a:spLocks noGrp="1"/>
          </p:cNvSpPr>
          <p:nvPr>
            <p:ph type="sldNum" sz="quarter" idx="12"/>
          </p:nvPr>
        </p:nvSpPr>
        <p:spPr/>
        <p:txBody>
          <a:bodyPr/>
          <a:lstStyle/>
          <a:p>
            <a:pPr>
              <a:defRPr/>
            </a:pPr>
            <a:fld id="{E153FD43-EC1A-4430-9548-08AA93B6D5DD}" type="slidenum">
              <a:rPr lang="en-US" smtClean="0"/>
              <a:pPr>
                <a:defRPr/>
              </a:pPr>
              <a:t>‹#›</a:t>
            </a:fld>
            <a:endParaRPr lang="en-US" dirty="0"/>
          </a:p>
        </p:txBody>
      </p:sp>
    </p:spTree>
    <p:extLst>
      <p:ext uri="{BB962C8B-B14F-4D97-AF65-F5344CB8AC3E}">
        <p14:creationId xmlns:p14="http://schemas.microsoft.com/office/powerpoint/2010/main" val="49323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IS Project Management</a:t>
            </a:r>
            <a:endParaRPr lang="en-US"/>
          </a:p>
        </p:txBody>
      </p:sp>
      <p:sp>
        <p:nvSpPr>
          <p:cNvPr id="9" name="Slide Number Placeholder 8"/>
          <p:cNvSpPr>
            <a:spLocks noGrp="1"/>
          </p:cNvSpPr>
          <p:nvPr>
            <p:ph type="sldNum" sz="quarter" idx="12"/>
          </p:nvPr>
        </p:nvSpPr>
        <p:spPr/>
        <p:txBody>
          <a:bodyPr/>
          <a:lstStyle/>
          <a:p>
            <a:pPr>
              <a:defRPr/>
            </a:pPr>
            <a:fld id="{34585CE7-C2B8-4940-B39F-07D266A295A8}" type="slidenum">
              <a:rPr lang="en-US" smtClean="0"/>
              <a:pPr>
                <a:defRPr/>
              </a:pPr>
              <a:t>‹#›</a:t>
            </a:fld>
            <a:endParaRPr lang="en-US" dirty="0"/>
          </a:p>
        </p:txBody>
      </p:sp>
    </p:spTree>
    <p:extLst>
      <p:ext uri="{BB962C8B-B14F-4D97-AF65-F5344CB8AC3E}">
        <p14:creationId xmlns:p14="http://schemas.microsoft.com/office/powerpoint/2010/main" val="277356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r>
              <a:rPr lang="en-US" smtClean="0"/>
              <a:t>IS Project Management</a:t>
            </a:r>
            <a:endParaRPr lang="en-US"/>
          </a:p>
        </p:txBody>
      </p:sp>
      <p:sp>
        <p:nvSpPr>
          <p:cNvPr id="5" name="Slide Number Placeholder 4"/>
          <p:cNvSpPr>
            <a:spLocks noGrp="1"/>
          </p:cNvSpPr>
          <p:nvPr>
            <p:ph type="sldNum" sz="quarter" idx="12"/>
          </p:nvPr>
        </p:nvSpPr>
        <p:spPr/>
        <p:txBody>
          <a:bodyPr/>
          <a:lstStyle/>
          <a:p>
            <a:pPr>
              <a:defRPr/>
            </a:pPr>
            <a:fld id="{329C5B73-22FC-4F44-A8FE-63C691329370}" type="slidenum">
              <a:rPr lang="en-US" smtClean="0"/>
              <a:pPr>
                <a:defRPr/>
              </a:pPr>
              <a:t>‹#›</a:t>
            </a:fld>
            <a:endParaRPr lang="en-US" dirty="0"/>
          </a:p>
        </p:txBody>
      </p:sp>
    </p:spTree>
    <p:extLst>
      <p:ext uri="{BB962C8B-B14F-4D97-AF65-F5344CB8AC3E}">
        <p14:creationId xmlns:p14="http://schemas.microsoft.com/office/powerpoint/2010/main" val="4207542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IS Project Management</a:t>
            </a:r>
            <a:endParaRPr lang="en-US"/>
          </a:p>
        </p:txBody>
      </p:sp>
      <p:sp>
        <p:nvSpPr>
          <p:cNvPr id="4" name="Slide Number Placeholder 3"/>
          <p:cNvSpPr>
            <a:spLocks noGrp="1"/>
          </p:cNvSpPr>
          <p:nvPr>
            <p:ph type="sldNum" sz="quarter" idx="12"/>
          </p:nvPr>
        </p:nvSpPr>
        <p:spPr/>
        <p:txBody>
          <a:bodyPr/>
          <a:lstStyle/>
          <a:p>
            <a:pPr>
              <a:defRPr/>
            </a:pPr>
            <a:fld id="{BAEFA8A4-5E77-4DFA-8523-BB2BD366A285}" type="slidenum">
              <a:rPr lang="en-US" smtClean="0"/>
              <a:pPr>
                <a:defRPr/>
              </a:pPr>
              <a:t>‹#›</a:t>
            </a:fld>
            <a:endParaRPr lang="en-US" dirty="0"/>
          </a:p>
        </p:txBody>
      </p:sp>
    </p:spTree>
    <p:extLst>
      <p:ext uri="{BB962C8B-B14F-4D97-AF65-F5344CB8AC3E}">
        <p14:creationId xmlns:p14="http://schemas.microsoft.com/office/powerpoint/2010/main" val="3621177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r>
              <a:rPr lang="en-US" smtClean="0"/>
              <a:t>IS Project Management</a:t>
            </a:r>
            <a:endParaRPr lang="en-US"/>
          </a:p>
        </p:txBody>
      </p:sp>
      <p:sp>
        <p:nvSpPr>
          <p:cNvPr id="11" name="Slide Number Placeholder 10"/>
          <p:cNvSpPr>
            <a:spLocks noGrp="1"/>
          </p:cNvSpPr>
          <p:nvPr>
            <p:ph type="sldNum" sz="quarter" idx="12"/>
          </p:nvPr>
        </p:nvSpPr>
        <p:spPr/>
        <p:txBody>
          <a:bodyPr/>
          <a:lstStyle/>
          <a:p>
            <a:pPr>
              <a:defRPr/>
            </a:pPr>
            <a:fld id="{6D72121F-75BC-442D-8003-1D92BA357C91}" type="slidenum">
              <a:rPr lang="en-US" smtClean="0"/>
              <a:pPr>
                <a:defRPr/>
              </a:pPr>
              <a:t>‹#›</a:t>
            </a:fld>
            <a:endParaRPr lang="en-US" dirty="0"/>
          </a:p>
        </p:txBody>
      </p:sp>
    </p:spTree>
    <p:extLst>
      <p:ext uri="{BB962C8B-B14F-4D97-AF65-F5344CB8AC3E}">
        <p14:creationId xmlns:p14="http://schemas.microsoft.com/office/powerpoint/2010/main" val="221837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D9E4B6-4DAA-41FE-80F7-442DE98529E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A2D6724F-EC1B-4F27-8C6E-3598EB88353B}" type="slidenum">
              <a:rPr lang="en-US" smtClean="0"/>
              <a:pPr>
                <a:defRPr/>
              </a:pPr>
              <a:t>‹#›</a:t>
            </a:fld>
            <a:endParaRPr lang="en-US" dirty="0"/>
          </a:p>
        </p:txBody>
      </p:sp>
    </p:spTree>
    <p:extLst>
      <p:ext uri="{BB962C8B-B14F-4D97-AF65-F5344CB8AC3E}">
        <p14:creationId xmlns:p14="http://schemas.microsoft.com/office/powerpoint/2010/main" val="2062077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IS Project Management</a:t>
            </a:r>
            <a:endParaRPr lang="en-US"/>
          </a:p>
        </p:txBody>
      </p:sp>
      <p:sp>
        <p:nvSpPr>
          <p:cNvPr id="9" name="Slide Number Placeholder 8"/>
          <p:cNvSpPr>
            <a:spLocks noGrp="1"/>
          </p:cNvSpPr>
          <p:nvPr>
            <p:ph type="sldNum" sz="quarter" idx="12"/>
          </p:nvPr>
        </p:nvSpPr>
        <p:spPr/>
        <p:txBody>
          <a:bodyPr/>
          <a:lstStyle/>
          <a:p>
            <a:pPr>
              <a:defRPr/>
            </a:pPr>
            <a:fld id="{F3D5A6CF-F2F4-44AA-AD93-7472A933C4B4}" type="slidenum">
              <a:rPr lang="en-US" smtClean="0"/>
              <a:pPr>
                <a:defRPr/>
              </a:pPr>
              <a:t>‹#›</a:t>
            </a:fld>
            <a:endParaRPr lang="en-US" dirty="0"/>
          </a:p>
        </p:txBody>
      </p:sp>
    </p:spTree>
    <p:extLst>
      <p:ext uri="{BB962C8B-B14F-4D97-AF65-F5344CB8AC3E}">
        <p14:creationId xmlns:p14="http://schemas.microsoft.com/office/powerpoint/2010/main" val="388548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IS Project Management</a:t>
            </a:r>
            <a:endParaRPr lang="en-US"/>
          </a:p>
        </p:txBody>
      </p:sp>
      <p:sp>
        <p:nvSpPr>
          <p:cNvPr id="9" name="Slide Number Placeholder 8"/>
          <p:cNvSpPr>
            <a:spLocks noGrp="1"/>
          </p:cNvSpPr>
          <p:nvPr>
            <p:ph type="sldNum" sz="quarter" idx="12"/>
          </p:nvPr>
        </p:nvSpPr>
        <p:spPr/>
        <p:txBody>
          <a:bodyPr/>
          <a:lstStyle/>
          <a:p>
            <a:pPr>
              <a:defRPr/>
            </a:pPr>
            <a:fld id="{5650E3AA-DC1A-4D77-A5FA-3C0663FE6985}" type="slidenum">
              <a:rPr lang="en-US" smtClean="0"/>
              <a:pPr>
                <a:defRPr/>
              </a:pPr>
              <a:t>‹#›</a:t>
            </a:fld>
            <a:endParaRPr lang="en-US" dirty="0"/>
          </a:p>
        </p:txBody>
      </p:sp>
    </p:spTree>
    <p:extLst>
      <p:ext uri="{BB962C8B-B14F-4D97-AF65-F5344CB8AC3E}">
        <p14:creationId xmlns:p14="http://schemas.microsoft.com/office/powerpoint/2010/main" val="346864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2605A6-91D4-432A-9CE8-5BF9116288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53FD43-EC1A-4430-9548-08AA93B6D5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585CE7-C2B8-4940-B39F-07D266A295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29C5B73-22FC-4F44-A8FE-63C6913293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AEFA8A4-5E77-4DFA-8523-BB2BD366A28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72121F-75BC-442D-8003-1D92BA357C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D6724F-EC1B-4F27-8C6E-3598EB8835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86EE55E-B41D-4258-BEDF-F2FB371971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r>
              <a:rPr lang="en-US" smtClean="0"/>
              <a:t>IS Project Management</a:t>
            </a: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D86EE55E-B41D-4258-BEDF-F2FB37197106}" type="slidenum">
              <a:rPr lang="en-US" smtClean="0"/>
              <a:pPr>
                <a:defRPr/>
              </a:pPr>
              <a:t>‹#›</a:t>
            </a:fld>
            <a:endParaRPr lang="en-US" dirty="0"/>
          </a:p>
        </p:txBody>
      </p:sp>
    </p:spTree>
    <p:extLst>
      <p:ext uri="{BB962C8B-B14F-4D97-AF65-F5344CB8AC3E}">
        <p14:creationId xmlns:p14="http://schemas.microsoft.com/office/powerpoint/2010/main" val="1973124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71601" y="4137025"/>
            <a:ext cx="6705600" cy="1349375"/>
          </a:xfrm>
        </p:spPr>
        <p:txBody>
          <a:bodyPr>
            <a:noAutofit/>
          </a:bodyPr>
          <a:lstStyle/>
          <a:p>
            <a:pPr eaLnBrk="1" fontAlgn="auto" hangingPunct="1">
              <a:spcAft>
                <a:spcPts val="0"/>
              </a:spcAft>
              <a:defRPr/>
            </a:pPr>
            <a:r>
              <a:rPr sz="3600" dirty="0" smtClean="0">
                <a:effectLst>
                  <a:outerShdw blurRad="38100" dist="38100" dir="2700000" algn="tl">
                    <a:srgbClr val="FFFFFF"/>
                  </a:outerShdw>
                </a:effectLst>
                <a:latin typeface="Arial Rounded MT Bold" pitchFamily="34" charset="0"/>
              </a:rPr>
              <a:t>Project </a:t>
            </a:r>
            <a:r>
              <a:rPr lang="en-US" sz="3600" dirty="0" smtClean="0">
                <a:effectLst>
                  <a:outerShdw blurRad="38100" dist="38100" dir="2700000" algn="tl">
                    <a:srgbClr val="FFFFFF"/>
                  </a:outerShdw>
                </a:effectLst>
                <a:latin typeface="Arial Rounded MT Bold" pitchFamily="34" charset="0"/>
              </a:rPr>
              <a:t>Quality </a:t>
            </a:r>
            <a:r>
              <a:rPr sz="3600" dirty="0" smtClean="0">
                <a:effectLst>
                  <a:outerShdw blurRad="38100" dist="38100" dir="2700000" algn="tl">
                    <a:srgbClr val="FFFFFF"/>
                  </a:outerShdw>
                </a:effectLst>
                <a:latin typeface="Arial Rounded MT Bold" pitchFamily="34" charset="0"/>
              </a:rPr>
              <a:t>Management</a:t>
            </a:r>
            <a:endParaRPr sz="3600" dirty="0">
              <a:effectLst>
                <a:outerShdw blurRad="38100" dist="38100" dir="2700000" algn="tl">
                  <a:srgbClr val="FFFFFF"/>
                </a:outerShdw>
              </a:effectLst>
              <a:latin typeface="Arial Rounded MT Bold" pitchFamily="34" charset="0"/>
            </a:endParaRPr>
          </a:p>
        </p:txBody>
      </p:sp>
      <p:sp>
        <p:nvSpPr>
          <p:cNvPr id="9" name="Rectangle 8"/>
          <p:cNvSpPr/>
          <p:nvPr/>
        </p:nvSpPr>
        <p:spPr>
          <a:xfrm>
            <a:off x="3276600" y="1905000"/>
            <a:ext cx="5639937" cy="1323439"/>
          </a:xfrm>
          <a:prstGeom prst="rect">
            <a:avLst/>
          </a:prstGeom>
        </p:spPr>
        <p:txBody>
          <a:bodyPr wrap="square">
            <a:spAutoFit/>
          </a:bodyPr>
          <a:lstStyle/>
          <a:p>
            <a:r>
              <a:rPr lang="en-US" sz="4000" kern="0" dirty="0" smtClean="0">
                <a:solidFill>
                  <a:srgbClr val="676A55"/>
                </a:solidFill>
                <a:effectLst>
                  <a:outerShdw blurRad="38100" dist="38100" dir="2700000" algn="tl">
                    <a:srgbClr val="FFFFFF"/>
                  </a:outerShdw>
                </a:effectLst>
                <a:latin typeface="Arial Rounded MT Bold" pitchFamily="34" charset="0"/>
              </a:rPr>
              <a:t>PMI Knowledge Areas	</a:t>
            </a:r>
            <a:endParaRPr lang="en-US" sz="1600" dirty="0">
              <a:solidFill>
                <a:prstClr val="black"/>
              </a:solidFill>
              <a:latin typeface="Times New Roman" pitchFamily="18" charset="0"/>
            </a:endParaRPr>
          </a:p>
        </p:txBody>
      </p:sp>
    </p:spTree>
    <p:extLst>
      <p:ext uri="{BB962C8B-B14F-4D97-AF65-F5344CB8AC3E}">
        <p14:creationId xmlns:p14="http://schemas.microsoft.com/office/powerpoint/2010/main" val="638978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10946" y="172212"/>
            <a:ext cx="7772400" cy="734568"/>
          </a:xfrm>
        </p:spPr>
        <p:txBody>
          <a:bodyPr/>
          <a:lstStyle/>
          <a:p>
            <a:r>
              <a:rPr lang="en-US" dirty="0" smtClean="0"/>
              <a:t>Testing</a:t>
            </a:r>
          </a:p>
        </p:txBody>
      </p:sp>
      <p:sp>
        <p:nvSpPr>
          <p:cNvPr id="52227" name="Rectangle 3"/>
          <p:cNvSpPr>
            <a:spLocks noGrp="1" noChangeArrowheads="1"/>
          </p:cNvSpPr>
          <p:nvPr>
            <p:ph idx="1"/>
          </p:nvPr>
        </p:nvSpPr>
        <p:spPr>
          <a:xfrm>
            <a:off x="685800" y="1289304"/>
            <a:ext cx="4343400" cy="4530725"/>
          </a:xfrm>
        </p:spPr>
        <p:txBody>
          <a:bodyPr>
            <a:normAutofit/>
          </a:bodyPr>
          <a:lstStyle/>
          <a:p>
            <a:pPr algn="just">
              <a:spcBef>
                <a:spcPct val="100000"/>
              </a:spcBef>
            </a:pPr>
            <a:r>
              <a:rPr lang="en-US" sz="3200" dirty="0" smtClean="0"/>
              <a:t>Many IT professionals think of testing as a stage that comes near the end of IT product development</a:t>
            </a:r>
          </a:p>
        </p:txBody>
      </p:sp>
      <p:sp>
        <p:nvSpPr>
          <p:cNvPr id="6" name="Slide Number Placeholder 5"/>
          <p:cNvSpPr>
            <a:spLocks noGrp="1"/>
          </p:cNvSpPr>
          <p:nvPr>
            <p:ph type="sldNum" sz="quarter" idx="12"/>
          </p:nvPr>
        </p:nvSpPr>
        <p:spPr/>
        <p:txBody>
          <a:bodyPr/>
          <a:lstStyle/>
          <a:p>
            <a:pPr>
              <a:defRPr/>
            </a:pPr>
            <a:fld id="{F164EE55-CC46-4099-BA93-20DAAE517B2B}" type="slidenum">
              <a:rPr lang="en-US" smtClean="0"/>
              <a:pPr>
                <a:defRPr/>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89304"/>
            <a:ext cx="397036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1105805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457200"/>
            <a:ext cx="8382000" cy="533400"/>
          </a:xfrm>
        </p:spPr>
        <p:txBody>
          <a:bodyPr>
            <a:noAutofit/>
          </a:bodyPr>
          <a:lstStyle/>
          <a:p>
            <a:r>
              <a:rPr lang="en-US" sz="4000" dirty="0" smtClean="0"/>
              <a:t>Types of Tests</a:t>
            </a:r>
          </a:p>
        </p:txBody>
      </p:sp>
      <p:sp>
        <p:nvSpPr>
          <p:cNvPr id="54275" name="Rectangle 3"/>
          <p:cNvSpPr>
            <a:spLocks noGrp="1" noChangeArrowheads="1"/>
          </p:cNvSpPr>
          <p:nvPr>
            <p:ph idx="1"/>
          </p:nvPr>
        </p:nvSpPr>
        <p:spPr>
          <a:xfrm>
            <a:off x="685800" y="1600200"/>
            <a:ext cx="8077200" cy="4181475"/>
          </a:xfrm>
        </p:spPr>
        <p:txBody>
          <a:bodyPr>
            <a:normAutofit/>
          </a:bodyPr>
          <a:lstStyle/>
          <a:p>
            <a:pPr>
              <a:spcBef>
                <a:spcPct val="80000"/>
              </a:spcBef>
            </a:pPr>
            <a:r>
              <a:rPr lang="en-US" sz="3200" b="1" dirty="0" smtClean="0"/>
              <a:t>Unit testing</a:t>
            </a:r>
            <a:r>
              <a:rPr lang="en-US" sz="3200" dirty="0" smtClean="0"/>
              <a:t> </a:t>
            </a:r>
          </a:p>
          <a:p>
            <a:pPr>
              <a:spcBef>
                <a:spcPct val="80000"/>
              </a:spcBef>
            </a:pPr>
            <a:r>
              <a:rPr lang="en-US" sz="3200" b="1" dirty="0" smtClean="0"/>
              <a:t>Integration testing</a:t>
            </a:r>
            <a:endParaRPr lang="en-US" sz="3200" dirty="0" smtClean="0"/>
          </a:p>
          <a:p>
            <a:pPr>
              <a:spcBef>
                <a:spcPct val="80000"/>
              </a:spcBef>
            </a:pPr>
            <a:r>
              <a:rPr lang="en-US" sz="3200" b="1" dirty="0" smtClean="0"/>
              <a:t>System testing</a:t>
            </a:r>
            <a:endParaRPr lang="en-US" sz="3200" dirty="0" smtClean="0"/>
          </a:p>
          <a:p>
            <a:pPr>
              <a:spcBef>
                <a:spcPct val="80000"/>
              </a:spcBef>
            </a:pPr>
            <a:r>
              <a:rPr lang="en-US" sz="3200" b="1" dirty="0" smtClean="0"/>
              <a:t>User acceptance testing</a:t>
            </a:r>
            <a:endParaRPr lang="en-US" sz="3200" dirty="0" smtClean="0"/>
          </a:p>
        </p:txBody>
      </p:sp>
      <p:sp>
        <p:nvSpPr>
          <p:cNvPr id="54277" name="Footer Placeholder 6"/>
          <p:cNvSpPr>
            <a:spLocks noGrp="1"/>
          </p:cNvSpPr>
          <p:nvPr>
            <p:ph type="ftr" sz="quarter" idx="11"/>
          </p:nvPr>
        </p:nvSpPr>
        <p:spPr bwMode="auto">
          <a:xfrm>
            <a:off x="3124200" y="6356350"/>
            <a:ext cx="2895600" cy="365125"/>
          </a:xfrm>
          <a:prstGeom prst="rect">
            <a:avLst/>
          </a:prstGeom>
          <a:noFill/>
          <a:ln>
            <a:miter lim="800000"/>
            <a:headEnd/>
            <a:tailEnd/>
          </a:ln>
        </p:spPr>
        <p:txBody>
          <a:bodyPr/>
          <a:lstStyle/>
          <a:p>
            <a:r>
              <a:rPr lang="en-US" smtClean="0"/>
              <a:t>IS Project Management</a:t>
            </a:r>
            <a:endParaRPr lang="en-US" dirty="0" smtClean="0"/>
          </a:p>
        </p:txBody>
      </p:sp>
      <p:sp>
        <p:nvSpPr>
          <p:cNvPr id="6" name="Slide Number Placeholder 5"/>
          <p:cNvSpPr>
            <a:spLocks noGrp="1"/>
          </p:cNvSpPr>
          <p:nvPr>
            <p:ph type="sldNum" sz="quarter" idx="12"/>
          </p:nvPr>
        </p:nvSpPr>
        <p:spPr/>
        <p:txBody>
          <a:bodyPr/>
          <a:lstStyle/>
          <a:p>
            <a:pPr>
              <a:defRPr/>
            </a:pPr>
            <a:fld id="{446DB0CC-6AAB-4D22-9E01-9F430D95A55E}" type="slidenum">
              <a:rPr lang="en-US" smtClean="0"/>
              <a:pPr>
                <a:defRPr/>
              </a:pPr>
              <a:t>11</a:t>
            </a:fld>
            <a:endParaRPr lang="en-US" dirty="0"/>
          </a:p>
        </p:txBody>
      </p:sp>
    </p:spTree>
    <p:extLst>
      <p:ext uri="{BB962C8B-B14F-4D97-AF65-F5344CB8AC3E}">
        <p14:creationId xmlns:p14="http://schemas.microsoft.com/office/powerpoint/2010/main" val="2645497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228600"/>
            <a:ext cx="7772400" cy="1255776"/>
          </a:xfrm>
        </p:spPr>
        <p:txBody>
          <a:bodyPr/>
          <a:lstStyle/>
          <a:p>
            <a:r>
              <a:rPr lang="en-GB" dirty="0" smtClean="0"/>
              <a:t>Program inspections</a:t>
            </a:r>
            <a:endParaRPr lang="en-GB" dirty="0"/>
          </a:p>
        </p:txBody>
      </p:sp>
      <p:sp>
        <p:nvSpPr>
          <p:cNvPr id="56323" name="Rectangle 3"/>
          <p:cNvSpPr>
            <a:spLocks noGrp="1" noChangeArrowheads="1"/>
          </p:cNvSpPr>
          <p:nvPr>
            <p:ph idx="1"/>
          </p:nvPr>
        </p:nvSpPr>
        <p:spPr>
          <a:xfrm>
            <a:off x="685800" y="1295400"/>
            <a:ext cx="7772400" cy="4876800"/>
          </a:xfrm>
        </p:spPr>
        <p:txBody>
          <a:bodyPr>
            <a:normAutofit/>
          </a:bodyPr>
          <a:lstStyle/>
          <a:p>
            <a:pPr algn="just"/>
            <a:r>
              <a:rPr lang="en-GB" sz="3600" dirty="0"/>
              <a:t>These</a:t>
            </a:r>
            <a:r>
              <a:rPr lang="en-GB" sz="3600" dirty="0" smtClean="0"/>
              <a:t> are peer reviews where engineers examine </a:t>
            </a:r>
            <a:r>
              <a:rPr lang="en-GB" sz="3600" dirty="0"/>
              <a:t>the source</a:t>
            </a:r>
            <a:r>
              <a:rPr lang="en-GB" sz="3600" dirty="0" smtClean="0"/>
              <a:t> of a system with </a:t>
            </a:r>
            <a:r>
              <a:rPr lang="en-GB" sz="3600" dirty="0"/>
              <a:t>the aim of discovering anomalies and defects.</a:t>
            </a:r>
          </a:p>
          <a:p>
            <a:pPr algn="just"/>
            <a:r>
              <a:rPr lang="en-GB" sz="3600" dirty="0" smtClean="0"/>
              <a:t>Inspections do not </a:t>
            </a:r>
            <a:r>
              <a:rPr lang="en-GB" sz="3600" dirty="0"/>
              <a:t>require execution of a system so may be used before implementation</a:t>
            </a:r>
            <a:r>
              <a:rPr lang="en-GB" sz="3600" dirty="0" smtClean="0"/>
              <a:t>.</a:t>
            </a:r>
            <a:endParaRPr lang="en-GB" sz="3600" dirty="0"/>
          </a:p>
        </p:txBody>
      </p:sp>
      <p:sp>
        <p:nvSpPr>
          <p:cNvPr id="4" name="Slide Number Placeholder 3"/>
          <p:cNvSpPr>
            <a:spLocks noGrp="1"/>
          </p:cNvSpPr>
          <p:nvPr>
            <p:ph type="sldNum" sz="quarter" idx="12"/>
          </p:nvPr>
        </p:nvSpPr>
        <p:spPr/>
        <p:txBody>
          <a:bodyPr/>
          <a:lstStyle/>
          <a:p>
            <a:fld id="{745CE82A-87C3-2841-AAF3-37DF1E34DC62}" type="slidenum">
              <a:rPr lang="en-US" smtClean="0"/>
              <a:pPr/>
              <a:t>12</a:t>
            </a:fld>
            <a:endParaRPr lang="en-US"/>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377821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84632"/>
            <a:ext cx="7772400" cy="963168"/>
          </a:xfrm>
          <a:noFill/>
          <a:ln/>
        </p:spPr>
        <p:txBody>
          <a:bodyPr lIns="90840" tIns="44623" rIns="90840" bIns="44623"/>
          <a:lstStyle/>
          <a:p>
            <a:r>
              <a:rPr lang="en-GB" dirty="0"/>
              <a:t>Inspection checklists</a:t>
            </a:r>
          </a:p>
        </p:txBody>
      </p:sp>
      <p:sp>
        <p:nvSpPr>
          <p:cNvPr id="68611" name="Rectangle 3"/>
          <p:cNvSpPr>
            <a:spLocks noGrp="1" noChangeArrowheads="1"/>
          </p:cNvSpPr>
          <p:nvPr>
            <p:ph idx="1"/>
          </p:nvPr>
        </p:nvSpPr>
        <p:spPr>
          <a:xfrm>
            <a:off x="685800" y="1524000"/>
            <a:ext cx="7772400" cy="4648200"/>
          </a:xfrm>
          <a:noFill/>
          <a:ln/>
        </p:spPr>
        <p:txBody>
          <a:bodyPr lIns="90840" tIns="44623" rIns="90840" bIns="44623">
            <a:normAutofit/>
          </a:bodyPr>
          <a:lstStyle/>
          <a:p>
            <a:pPr algn="just"/>
            <a:r>
              <a:rPr lang="en-GB" sz="3600" dirty="0"/>
              <a:t>Checklist of common errors should be used to </a:t>
            </a:r>
            <a:br>
              <a:rPr lang="en-GB" sz="3600" dirty="0"/>
            </a:br>
            <a:r>
              <a:rPr lang="en-GB" sz="3600" dirty="0"/>
              <a:t>drive the inspection.</a:t>
            </a:r>
          </a:p>
          <a:p>
            <a:pPr algn="just"/>
            <a:endParaRPr lang="en-GB" sz="3600" dirty="0" smtClean="0"/>
          </a:p>
          <a:p>
            <a:pPr algn="just"/>
            <a:r>
              <a:rPr lang="en-GB" sz="3600" dirty="0" smtClean="0"/>
              <a:t>Examples</a:t>
            </a:r>
            <a:r>
              <a:rPr lang="en-GB" sz="3600" dirty="0"/>
              <a:t>: Initialisation, Constant naming, loop </a:t>
            </a:r>
            <a:br>
              <a:rPr lang="en-GB" sz="3600" dirty="0"/>
            </a:br>
            <a:r>
              <a:rPr lang="en-GB" sz="3600" dirty="0"/>
              <a:t>termination, array bounds, etc.</a:t>
            </a:r>
          </a:p>
        </p:txBody>
      </p:sp>
      <p:sp>
        <p:nvSpPr>
          <p:cNvPr id="4" name="Slide Number Placeholder 3"/>
          <p:cNvSpPr>
            <a:spLocks noGrp="1"/>
          </p:cNvSpPr>
          <p:nvPr>
            <p:ph type="sldNum" sz="quarter" idx="12"/>
          </p:nvPr>
        </p:nvSpPr>
        <p:spPr/>
        <p:txBody>
          <a:bodyPr/>
          <a:lstStyle/>
          <a:p>
            <a:fld id="{745CE82A-87C3-2841-AAF3-37DF1E34DC62}" type="slidenum">
              <a:rPr lang="en-US" smtClean="0"/>
              <a:pPr/>
              <a:t>13</a:t>
            </a:fld>
            <a:endParaRPr lang="en-US"/>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12444112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a:t>inspection checklist</a:t>
            </a:r>
            <a:r>
              <a:rPr lang="en-GB" dirty="0" smtClean="0"/>
              <a:t> (a)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207722"/>
              </p:ext>
            </p:extLst>
          </p:nvPr>
        </p:nvGraphicFramePr>
        <p:xfrm>
          <a:off x="685800" y="1905000"/>
          <a:ext cx="8229600" cy="4358640"/>
        </p:xfrm>
        <a:graphic>
          <a:graphicData uri="http://schemas.openxmlformats.org/drawingml/2006/table">
            <a:tbl>
              <a:tblPr firstRow="1" bandRow="1">
                <a:tableStyleId>{5C22544A-7EE6-4342-B048-85BDC9FD1C3A}</a:tableStyleId>
              </a:tblPr>
              <a:tblGrid>
                <a:gridCol w="1905000"/>
                <a:gridCol w="6324600"/>
              </a:tblGrid>
              <a:tr h="370840">
                <a:tc>
                  <a:txBody>
                    <a:bodyPr/>
                    <a:lstStyle/>
                    <a:p>
                      <a:pPr algn="just">
                        <a:spcAft>
                          <a:spcPts val="0"/>
                        </a:spcAft>
                      </a:pPr>
                      <a:r>
                        <a:rPr lang="en-US" sz="1600" b="1" dirty="0" smtClean="0">
                          <a:solidFill>
                            <a:srgbClr val="000000"/>
                          </a:solidFill>
                          <a:latin typeface="Arial"/>
                          <a:ea typeface="Times New Roman"/>
                          <a:cs typeface="Arial"/>
                        </a:rPr>
                        <a:t>Fault </a:t>
                      </a:r>
                      <a:r>
                        <a:rPr lang="en-US" sz="1600" b="1" dirty="0">
                          <a:solidFill>
                            <a:srgbClr val="000000"/>
                          </a:solidFill>
                          <a:latin typeface="Arial"/>
                          <a:ea typeface="Times New Roman"/>
                          <a:cs typeface="Arial"/>
                        </a:rPr>
                        <a:t>class</a:t>
                      </a:r>
                      <a:endParaRPr lang="en-GB" sz="1600" b="1"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US" sz="1600" b="1" dirty="0">
                          <a:solidFill>
                            <a:srgbClr val="000000"/>
                          </a:solidFill>
                          <a:latin typeface="Arial"/>
                          <a:ea typeface="Times New Roman"/>
                          <a:cs typeface="Arial"/>
                        </a:rPr>
                        <a:t>Inspection </a:t>
                      </a:r>
                      <a:r>
                        <a:rPr lang="en-US" sz="1600" b="1" dirty="0" smtClean="0">
                          <a:solidFill>
                            <a:srgbClr val="000000"/>
                          </a:solidFill>
                          <a:latin typeface="Arial"/>
                          <a:ea typeface="Times New Roman"/>
                          <a:cs typeface="Arial"/>
                        </a:rPr>
                        <a:t>check</a:t>
                      </a:r>
                      <a:endParaRPr lang="en-GB" sz="1600" b="1" dirty="0">
                        <a:solidFill>
                          <a:srgbClr val="000000"/>
                        </a:solidFill>
                        <a:latin typeface="Arial"/>
                        <a:ea typeface="Times New Roman"/>
                        <a:cs typeface="Arial"/>
                      </a:endParaRPr>
                    </a:p>
                  </a:txBody>
                  <a:tcPr marL="54610" marR="54610" marT="91440" marB="91440"/>
                </a:tc>
              </a:tr>
              <a:tr h="370840">
                <a:tc>
                  <a:txBody>
                    <a:bodyPr/>
                    <a:lstStyle/>
                    <a:p>
                      <a:pPr algn="just">
                        <a:spcAft>
                          <a:spcPts val="0"/>
                        </a:spcAft>
                      </a:pPr>
                      <a:r>
                        <a:rPr lang="en-US" sz="1600" dirty="0" smtClean="0">
                          <a:solidFill>
                            <a:srgbClr val="000000"/>
                          </a:solidFill>
                          <a:latin typeface="Arial"/>
                          <a:ea typeface="Times New Roman"/>
                          <a:cs typeface="Arial"/>
                        </a:rPr>
                        <a:t>Data </a:t>
                      </a:r>
                      <a:r>
                        <a:rPr lang="en-US" sz="1600" dirty="0">
                          <a:solidFill>
                            <a:srgbClr val="000000"/>
                          </a:solidFill>
                          <a:latin typeface="Arial"/>
                          <a:ea typeface="Times New Roman"/>
                          <a:cs typeface="Arial"/>
                        </a:rPr>
                        <a:t>faults</a:t>
                      </a:r>
                      <a:endParaRPr lang="en-GB" sz="1600" dirty="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Are all program variables initialized before their values are used?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Have all constants been named?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Should the upper bound of arrays be equal to the size of the array or Size -1?</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character strings are used, is a delimiter explicitly assigned?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Is there any possibility of buffer overflow? </a:t>
                      </a:r>
                      <a:endParaRPr lang="en-GB" sz="1600">
                        <a:solidFill>
                          <a:srgbClr val="000000"/>
                        </a:solidFill>
                        <a:latin typeface="Arial"/>
                        <a:ea typeface="Times New Roman"/>
                        <a:cs typeface="Arial"/>
                      </a:endParaRPr>
                    </a:p>
                  </a:txBody>
                  <a:tcPr marL="54610" marR="54610" marT="0" marB="91440"/>
                </a:tc>
              </a:tr>
              <a:tr h="370840">
                <a:tc>
                  <a:txBody>
                    <a:bodyPr/>
                    <a:lstStyle/>
                    <a:p>
                      <a:pPr algn="just">
                        <a:spcAft>
                          <a:spcPts val="0"/>
                        </a:spcAft>
                      </a:pPr>
                      <a:r>
                        <a:rPr lang="en-US" sz="1600" dirty="0">
                          <a:solidFill>
                            <a:srgbClr val="000000"/>
                          </a:solidFill>
                          <a:latin typeface="Arial"/>
                          <a:ea typeface="Times New Roman"/>
                          <a:cs typeface="Arial"/>
                        </a:rPr>
                        <a:t>Control faults</a:t>
                      </a:r>
                      <a:endParaRPr lang="en-GB" sz="1600" dirty="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For each conditional statement, is the condition correct?</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Is each loop certain to terminate?</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Are compound statements correctly bracketed?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In case statements, are all possible cases accounted for?</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a break is required after each case in case statements, has it been included?</a:t>
                      </a:r>
                      <a:endParaRPr lang="en-GB" sz="1600">
                        <a:solidFill>
                          <a:srgbClr val="000000"/>
                        </a:solidFill>
                        <a:latin typeface="Arial"/>
                        <a:ea typeface="Times New Roman"/>
                        <a:cs typeface="Arial"/>
                      </a:endParaRPr>
                    </a:p>
                  </a:txBody>
                  <a:tcPr marL="54610" marR="54610" marT="0" marB="91440"/>
                </a:tc>
              </a:tr>
              <a:tr h="370840">
                <a:tc>
                  <a:txBody>
                    <a:bodyPr/>
                    <a:lstStyle/>
                    <a:p>
                      <a:pPr algn="just">
                        <a:spcAft>
                          <a:spcPts val="0"/>
                        </a:spcAft>
                      </a:pPr>
                      <a:r>
                        <a:rPr lang="en-US" sz="1600">
                          <a:solidFill>
                            <a:srgbClr val="000000"/>
                          </a:solidFill>
                          <a:latin typeface="Arial"/>
                          <a:ea typeface="Times New Roman"/>
                          <a:cs typeface="Arial"/>
                        </a:rPr>
                        <a:t>Input/output faults</a:t>
                      </a:r>
                      <a:endParaRPr lang="en-GB" sz="160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dirty="0">
                          <a:solidFill>
                            <a:srgbClr val="000000"/>
                          </a:solidFill>
                          <a:latin typeface="Arial"/>
                          <a:ea typeface="Times New Roman"/>
                          <a:cs typeface="Arial"/>
                        </a:rPr>
                        <a:t>Are all input variables used?</a:t>
                      </a:r>
                      <a:endParaRPr lang="en-GB" sz="1600" dirty="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dirty="0">
                          <a:solidFill>
                            <a:srgbClr val="000000"/>
                          </a:solidFill>
                          <a:latin typeface="Arial"/>
                          <a:ea typeface="Times New Roman"/>
                          <a:cs typeface="Arial"/>
                        </a:rPr>
                        <a:t>Are all output variables assigned a value before they are output?</a:t>
                      </a:r>
                      <a:endParaRPr lang="en-GB" sz="1600" dirty="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dirty="0">
                          <a:solidFill>
                            <a:srgbClr val="000000"/>
                          </a:solidFill>
                          <a:latin typeface="Arial"/>
                          <a:ea typeface="Times New Roman"/>
                          <a:cs typeface="Arial"/>
                        </a:rPr>
                        <a:t>Can unexpected inputs cause corruption?</a:t>
                      </a:r>
                      <a:endParaRPr lang="en-GB" sz="1600" dirty="0">
                        <a:solidFill>
                          <a:srgbClr val="000000"/>
                        </a:solidFill>
                        <a:latin typeface="Arial"/>
                        <a:ea typeface="Times New Roman"/>
                        <a:cs typeface="Arial"/>
                      </a:endParaRPr>
                    </a:p>
                  </a:txBody>
                  <a:tcPr marL="54610" marR="54610" marT="0" marB="91440"/>
                </a:tc>
              </a:tr>
            </a:tbl>
          </a:graphicData>
        </a:graphic>
      </p:graphicFrame>
      <p:sp>
        <p:nvSpPr>
          <p:cNvPr id="5" name="Slide Number Placeholder 4"/>
          <p:cNvSpPr>
            <a:spLocks noGrp="1"/>
          </p:cNvSpPr>
          <p:nvPr>
            <p:ph type="sldNum" sz="quarter" idx="12"/>
          </p:nvPr>
        </p:nvSpPr>
        <p:spPr/>
        <p:txBody>
          <a:bodyPr/>
          <a:lstStyle/>
          <a:p>
            <a:fld id="{745CE82A-87C3-2841-AAF3-37DF1E34DC62}" type="slidenum">
              <a:rPr lang="en-US" smtClean="0"/>
              <a:pPr/>
              <a:t>14</a:t>
            </a:fld>
            <a:endParaRPr lang="en-US"/>
          </a:p>
        </p:txBody>
      </p:sp>
      <p:sp>
        <p:nvSpPr>
          <p:cNvPr id="3" name="Footer Placeholder 2"/>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253627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a:t>inspection checklist</a:t>
            </a:r>
            <a:r>
              <a:rPr lang="en-GB" dirty="0" smtClean="0"/>
              <a:t> (</a:t>
            </a:r>
            <a:r>
              <a:rPr lang="en-GB" dirty="0" err="1" smtClean="0"/>
              <a:t>b</a:t>
            </a:r>
            <a:r>
              <a:rPr lang="en-GB"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5148287"/>
              </p:ext>
            </p:extLst>
          </p:nvPr>
        </p:nvGraphicFramePr>
        <p:xfrm>
          <a:off x="762000" y="1905000"/>
          <a:ext cx="8229600" cy="4084320"/>
        </p:xfrm>
        <a:graphic>
          <a:graphicData uri="http://schemas.openxmlformats.org/drawingml/2006/table">
            <a:tbl>
              <a:tblPr firstRow="1" bandRow="1">
                <a:tableStyleId>{5C22544A-7EE6-4342-B048-85BDC9FD1C3A}</a:tableStyleId>
              </a:tblPr>
              <a:tblGrid>
                <a:gridCol w="2542383"/>
                <a:gridCol w="5687217"/>
              </a:tblGrid>
              <a:tr h="370840">
                <a:tc>
                  <a:txBody>
                    <a:bodyPr/>
                    <a:lstStyle/>
                    <a:p>
                      <a:pPr algn="just">
                        <a:spcAft>
                          <a:spcPts val="0"/>
                        </a:spcAft>
                      </a:pPr>
                      <a:r>
                        <a:rPr lang="en-US" sz="1400" b="1" dirty="0" smtClean="0">
                          <a:solidFill>
                            <a:srgbClr val="000000"/>
                          </a:solidFill>
                          <a:latin typeface="Arial"/>
                          <a:ea typeface="Times New Roman"/>
                          <a:cs typeface="Arial"/>
                        </a:rPr>
                        <a:t>Fault </a:t>
                      </a:r>
                      <a:r>
                        <a:rPr lang="en-US" sz="1400" b="1" dirty="0">
                          <a:solidFill>
                            <a:srgbClr val="000000"/>
                          </a:solidFill>
                          <a:latin typeface="Arial"/>
                          <a:ea typeface="Times New Roman"/>
                          <a:cs typeface="Arial"/>
                        </a:rPr>
                        <a:t>class</a:t>
                      </a:r>
                      <a:endParaRPr lang="en-GB" sz="1400" b="1"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US" sz="1400" b="1" dirty="0">
                          <a:solidFill>
                            <a:srgbClr val="000000"/>
                          </a:solidFill>
                          <a:latin typeface="Arial"/>
                          <a:ea typeface="Times New Roman"/>
                          <a:cs typeface="Arial"/>
                        </a:rPr>
                        <a:t>Inspection </a:t>
                      </a:r>
                      <a:r>
                        <a:rPr lang="en-US" sz="1400" b="1" dirty="0" smtClean="0">
                          <a:solidFill>
                            <a:srgbClr val="000000"/>
                          </a:solidFill>
                          <a:latin typeface="Arial"/>
                          <a:ea typeface="Times New Roman"/>
                          <a:cs typeface="Arial"/>
                        </a:rPr>
                        <a:t>check</a:t>
                      </a:r>
                      <a:endParaRPr lang="en-GB" sz="1400" b="1" dirty="0">
                        <a:solidFill>
                          <a:srgbClr val="000000"/>
                        </a:solidFill>
                        <a:latin typeface="Arial"/>
                        <a:ea typeface="Times New Roman"/>
                        <a:cs typeface="Arial"/>
                      </a:endParaRPr>
                    </a:p>
                  </a:txBody>
                  <a:tcPr marL="54610" marR="54610" marT="91440" marB="91440"/>
                </a:tc>
              </a:tr>
              <a:tr h="370840">
                <a:tc>
                  <a:txBody>
                    <a:bodyPr/>
                    <a:lstStyle/>
                    <a:p>
                      <a:pPr algn="just">
                        <a:spcAft>
                          <a:spcPts val="0"/>
                        </a:spcAft>
                      </a:pPr>
                      <a:r>
                        <a:rPr lang="en-US" sz="1600" dirty="0">
                          <a:solidFill>
                            <a:srgbClr val="000000"/>
                          </a:solidFill>
                          <a:latin typeface="Arial"/>
                          <a:ea typeface="Times New Roman"/>
                          <a:cs typeface="Arial"/>
                        </a:rPr>
                        <a:t>Interface faults</a:t>
                      </a:r>
                      <a:endParaRPr lang="en-GB" sz="1600" dirty="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Do all function and method calls have the correct number of parameters?</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Do formal and actual parameter types match? </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Are the parameters in the right order? </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components access shared memory, do they have the same model of the shared memory structure?</a:t>
                      </a:r>
                      <a:endParaRPr lang="en-GB" sz="1600">
                        <a:solidFill>
                          <a:srgbClr val="000000"/>
                        </a:solidFill>
                        <a:latin typeface="Arial"/>
                        <a:ea typeface="Times New Roman"/>
                        <a:cs typeface="Arial"/>
                      </a:endParaRPr>
                    </a:p>
                  </a:txBody>
                  <a:tcPr marL="54610" marR="54610" marT="0" marB="91440"/>
                </a:tc>
              </a:tr>
              <a:tr h="370840">
                <a:tc>
                  <a:txBody>
                    <a:bodyPr/>
                    <a:lstStyle/>
                    <a:p>
                      <a:pPr algn="just">
                        <a:spcAft>
                          <a:spcPts val="0"/>
                        </a:spcAft>
                      </a:pPr>
                      <a:r>
                        <a:rPr lang="en-US" sz="1600" dirty="0">
                          <a:solidFill>
                            <a:srgbClr val="000000"/>
                          </a:solidFill>
                          <a:latin typeface="Arial"/>
                          <a:ea typeface="Times New Roman"/>
                          <a:cs typeface="Arial"/>
                        </a:rPr>
                        <a:t>Storage management faults</a:t>
                      </a:r>
                      <a:endParaRPr lang="en-GB" sz="1600" dirty="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a linked structure is modified, have all links been correctly reassigned?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dynamic storage is used, has space been allocated correctly?</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Is space explicitly deallocated after it is no longer required?</a:t>
                      </a:r>
                      <a:endParaRPr lang="en-GB" sz="1600">
                        <a:solidFill>
                          <a:srgbClr val="000000"/>
                        </a:solidFill>
                        <a:latin typeface="Arial"/>
                        <a:ea typeface="Times New Roman"/>
                        <a:cs typeface="Arial"/>
                      </a:endParaRPr>
                    </a:p>
                  </a:txBody>
                  <a:tcPr marL="54610" marR="54610" marT="0" marB="91440"/>
                </a:tc>
              </a:tr>
              <a:tr h="370840">
                <a:tc>
                  <a:txBody>
                    <a:bodyPr/>
                    <a:lstStyle/>
                    <a:p>
                      <a:pPr algn="just">
                        <a:spcAft>
                          <a:spcPts val="0"/>
                        </a:spcAft>
                      </a:pPr>
                      <a:r>
                        <a:rPr lang="en-US" sz="1600">
                          <a:solidFill>
                            <a:srgbClr val="000000"/>
                          </a:solidFill>
                          <a:latin typeface="Arial"/>
                          <a:ea typeface="Times New Roman"/>
                          <a:cs typeface="Arial"/>
                        </a:rPr>
                        <a:t>Exception management faults</a:t>
                      </a:r>
                      <a:endParaRPr lang="en-GB" sz="160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dirty="0">
                          <a:solidFill>
                            <a:srgbClr val="000000"/>
                          </a:solidFill>
                          <a:latin typeface="Arial"/>
                          <a:ea typeface="Times New Roman"/>
                          <a:cs typeface="Arial"/>
                        </a:rPr>
                        <a:t>Have all possible error conditions been taken into account</a:t>
                      </a:r>
                      <a:r>
                        <a:rPr lang="en-US" sz="1600" dirty="0" smtClean="0">
                          <a:solidFill>
                            <a:srgbClr val="000000"/>
                          </a:solidFill>
                          <a:latin typeface="Arial"/>
                          <a:ea typeface="Times New Roman"/>
                          <a:cs typeface="Arial"/>
                        </a:rPr>
                        <a:t>?</a:t>
                      </a:r>
                      <a:endParaRPr lang="en-GB" sz="1600" dirty="0">
                        <a:solidFill>
                          <a:srgbClr val="000000"/>
                        </a:solidFill>
                        <a:latin typeface="Arial"/>
                        <a:ea typeface="Times New Roman"/>
                        <a:cs typeface="Arial"/>
                      </a:endParaRPr>
                    </a:p>
                  </a:txBody>
                  <a:tcPr marL="54610" marR="54610" marT="0" marB="91440"/>
                </a:tc>
              </a:tr>
            </a:tbl>
          </a:graphicData>
        </a:graphic>
      </p:graphicFrame>
      <p:sp>
        <p:nvSpPr>
          <p:cNvPr id="5" name="Slide Number Placeholder 4"/>
          <p:cNvSpPr>
            <a:spLocks noGrp="1"/>
          </p:cNvSpPr>
          <p:nvPr>
            <p:ph type="sldNum" sz="quarter" idx="12"/>
          </p:nvPr>
        </p:nvSpPr>
        <p:spPr/>
        <p:txBody>
          <a:bodyPr/>
          <a:lstStyle/>
          <a:p>
            <a:fld id="{745CE82A-87C3-2841-AAF3-37DF1E34DC62}" type="slidenum">
              <a:rPr lang="en-US" smtClean="0"/>
              <a:pPr/>
              <a:t>15</a:t>
            </a:fld>
            <a:endParaRPr lang="en-US"/>
          </a:p>
        </p:txBody>
      </p:sp>
      <p:sp>
        <p:nvSpPr>
          <p:cNvPr id="3" name="Footer Placeholder 2"/>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382297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34568"/>
          </a:xfrm>
        </p:spPr>
        <p:txBody>
          <a:bodyPr/>
          <a:lstStyle/>
          <a:p>
            <a:r>
              <a:rPr lang="en-US" dirty="0" smtClean="0"/>
              <a:t>3) Controlling Quality</a:t>
            </a:r>
          </a:p>
        </p:txBody>
      </p:sp>
      <p:sp>
        <p:nvSpPr>
          <p:cNvPr id="21507" name="Rectangle 3"/>
          <p:cNvSpPr>
            <a:spLocks noGrp="1" noChangeArrowheads="1"/>
          </p:cNvSpPr>
          <p:nvPr>
            <p:ph idx="1"/>
          </p:nvPr>
        </p:nvSpPr>
        <p:spPr>
          <a:xfrm>
            <a:off x="685800" y="1039368"/>
            <a:ext cx="7772400" cy="4611624"/>
          </a:xfrm>
        </p:spPr>
        <p:txBody>
          <a:bodyPr>
            <a:noAutofit/>
          </a:bodyPr>
          <a:lstStyle/>
          <a:p>
            <a:r>
              <a:rPr lang="en-US" sz="3200" dirty="0" smtClean="0"/>
              <a:t>The </a:t>
            </a:r>
            <a:r>
              <a:rPr lang="en-US" sz="3200" u="sng" dirty="0" smtClean="0"/>
              <a:t>main outputs</a:t>
            </a:r>
            <a:r>
              <a:rPr lang="en-US" sz="3200" dirty="0" smtClean="0"/>
              <a:t> of quality control are:</a:t>
            </a:r>
          </a:p>
          <a:p>
            <a:pPr lvl="1"/>
            <a:r>
              <a:rPr lang="en-US" sz="2800" dirty="0" smtClean="0"/>
              <a:t>Acceptance decisions</a:t>
            </a:r>
          </a:p>
          <a:p>
            <a:pPr lvl="1"/>
            <a:r>
              <a:rPr lang="en-US" sz="2800" dirty="0" smtClean="0"/>
              <a:t>Rework</a:t>
            </a:r>
          </a:p>
          <a:p>
            <a:pPr lvl="1"/>
            <a:r>
              <a:rPr lang="en-US" sz="2800" dirty="0" smtClean="0"/>
              <a:t>Process adjustments</a:t>
            </a:r>
          </a:p>
          <a:p>
            <a:r>
              <a:rPr lang="en-US" sz="3200" u="sng" dirty="0" smtClean="0"/>
              <a:t>Seven Basic Tools</a:t>
            </a:r>
            <a:r>
              <a:rPr lang="en-US" sz="3200" dirty="0" smtClean="0"/>
              <a:t> of Quality</a:t>
            </a:r>
          </a:p>
          <a:p>
            <a:pPr lvl="1"/>
            <a:r>
              <a:rPr lang="en-US" sz="2800" dirty="0" smtClean="0"/>
              <a:t>Flowchart</a:t>
            </a:r>
          </a:p>
          <a:p>
            <a:pPr lvl="1"/>
            <a:r>
              <a:rPr lang="en-US" sz="2800" dirty="0" smtClean="0"/>
              <a:t>Run Chart</a:t>
            </a:r>
          </a:p>
          <a:p>
            <a:pPr lvl="1"/>
            <a:r>
              <a:rPr lang="en-US" sz="2800" dirty="0" smtClean="0"/>
              <a:t>Scatter Diagram</a:t>
            </a:r>
          </a:p>
          <a:p>
            <a:pPr lvl="1"/>
            <a:r>
              <a:rPr lang="en-US" sz="2800" dirty="0" smtClean="0"/>
              <a:t>Histogram</a:t>
            </a:r>
          </a:p>
          <a:p>
            <a:pPr lvl="1"/>
            <a:r>
              <a:rPr lang="en-US" sz="2800" dirty="0"/>
              <a:t>Pareto Diagram</a:t>
            </a:r>
          </a:p>
          <a:p>
            <a:pPr lvl="1"/>
            <a:r>
              <a:rPr lang="en-US" sz="2800" dirty="0"/>
              <a:t>Control Chart</a:t>
            </a:r>
          </a:p>
          <a:p>
            <a:pPr lvl="1"/>
            <a:r>
              <a:rPr lang="en-US" sz="2800" dirty="0"/>
              <a:t>Cause and Effect Diagram</a:t>
            </a:r>
          </a:p>
          <a:p>
            <a:pPr lvl="1"/>
            <a:endParaRPr lang="en-US" sz="2800" dirty="0" smtClean="0"/>
          </a:p>
        </p:txBody>
      </p:sp>
      <p:sp>
        <p:nvSpPr>
          <p:cNvPr id="6" name="Slide Number Placeholder 5"/>
          <p:cNvSpPr>
            <a:spLocks noGrp="1"/>
          </p:cNvSpPr>
          <p:nvPr>
            <p:ph type="sldNum" sz="quarter" idx="12"/>
          </p:nvPr>
        </p:nvSpPr>
        <p:spPr/>
        <p:txBody>
          <a:bodyPr/>
          <a:lstStyle/>
          <a:p>
            <a:pPr>
              <a:defRPr/>
            </a:pPr>
            <a:fld id="{9F450B71-5623-48F0-A845-927659A4C3D4}" type="slidenum">
              <a:rPr lang="en-US" smtClean="0"/>
              <a:pPr>
                <a:defRPr/>
              </a:pPr>
              <a:t>16</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710946" y="236002"/>
            <a:ext cx="7772400" cy="896287"/>
          </a:xfrm>
        </p:spPr>
        <p:txBody>
          <a:bodyPr/>
          <a:lstStyle/>
          <a:p>
            <a:r>
              <a:rPr lang="en-US" dirty="0" smtClean="0"/>
              <a:t>Flowcharts</a:t>
            </a:r>
          </a:p>
        </p:txBody>
      </p:sp>
      <p:sp>
        <p:nvSpPr>
          <p:cNvPr id="35843" name="Content Placeholder 5"/>
          <p:cNvSpPr>
            <a:spLocks noGrp="1"/>
          </p:cNvSpPr>
          <p:nvPr>
            <p:ph idx="1"/>
          </p:nvPr>
        </p:nvSpPr>
        <p:spPr>
          <a:xfrm>
            <a:off x="685800" y="1295400"/>
            <a:ext cx="7772400" cy="4876800"/>
          </a:xfrm>
        </p:spPr>
        <p:txBody>
          <a:bodyPr>
            <a:normAutofit/>
          </a:bodyPr>
          <a:lstStyle/>
          <a:p>
            <a:pPr algn="just"/>
            <a:r>
              <a:rPr lang="en-US" sz="2800" dirty="0" smtClean="0"/>
              <a:t>Flowcharts are graphic displays of the logic and flow of processes that help you analyze how problems occur and how processes can be improved</a:t>
            </a:r>
          </a:p>
        </p:txBody>
      </p:sp>
      <p:sp>
        <p:nvSpPr>
          <p:cNvPr id="4" name="Slide Number Placeholder 3"/>
          <p:cNvSpPr>
            <a:spLocks noGrp="1"/>
          </p:cNvSpPr>
          <p:nvPr>
            <p:ph type="sldNum" sz="quarter" idx="12"/>
          </p:nvPr>
        </p:nvSpPr>
        <p:spPr/>
        <p:txBody>
          <a:bodyPr/>
          <a:lstStyle/>
          <a:p>
            <a:pPr>
              <a:defRPr/>
            </a:pPr>
            <a:fld id="{054B6D53-5AC6-46C5-B1A2-9F9C40AE9B9D}" type="slidenum">
              <a:rPr lang="en-US" smtClean="0"/>
              <a:pPr>
                <a:defRPr/>
              </a:pPr>
              <a:t>17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833074"/>
            <a:ext cx="5105398" cy="3439711"/>
          </a:xfrm>
          <a:prstGeom prst="rect">
            <a:avLst/>
          </a:prstGeom>
        </p:spPr>
      </p:pic>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13008"/>
            <a:ext cx="7772400" cy="853792"/>
          </a:xfrm>
        </p:spPr>
        <p:txBody>
          <a:bodyPr/>
          <a:lstStyle/>
          <a:p>
            <a:r>
              <a:rPr lang="en-US" dirty="0" smtClean="0"/>
              <a:t>Run Charts</a:t>
            </a:r>
            <a:endParaRPr lang="en-US" dirty="0"/>
          </a:p>
        </p:txBody>
      </p:sp>
      <p:sp>
        <p:nvSpPr>
          <p:cNvPr id="2" name="Content Placeholder 1"/>
          <p:cNvSpPr>
            <a:spLocks noGrp="1"/>
          </p:cNvSpPr>
          <p:nvPr>
            <p:ph idx="1"/>
          </p:nvPr>
        </p:nvSpPr>
        <p:spPr>
          <a:xfrm>
            <a:off x="685800" y="1143000"/>
            <a:ext cx="7772400" cy="5029200"/>
          </a:xfrm>
        </p:spPr>
        <p:txBody>
          <a:bodyPr>
            <a:normAutofit/>
          </a:bodyPr>
          <a:lstStyle/>
          <a:p>
            <a:pPr algn="just"/>
            <a:r>
              <a:rPr lang="en-US" sz="3200" dirty="0" smtClean="0"/>
              <a:t>A </a:t>
            </a:r>
            <a:r>
              <a:rPr lang="en-US" sz="3200" b="1" dirty="0"/>
              <a:t>run chart </a:t>
            </a:r>
            <a:r>
              <a:rPr lang="en-US" sz="3200" dirty="0"/>
              <a:t>displays the history and pattern of variation of </a:t>
            </a:r>
            <a:r>
              <a:rPr lang="en-US" sz="3200" dirty="0" smtClean="0"/>
              <a:t>a process </a:t>
            </a:r>
            <a:r>
              <a:rPr lang="en-US" sz="3200" dirty="0"/>
              <a:t>over time. </a:t>
            </a:r>
            <a:endParaRPr lang="en-US" sz="3200" dirty="0" smtClean="0"/>
          </a:p>
        </p:txBody>
      </p:sp>
      <p:sp>
        <p:nvSpPr>
          <p:cNvPr id="5" name="Slide Number Placeholder 4"/>
          <p:cNvSpPr>
            <a:spLocks noGrp="1"/>
          </p:cNvSpPr>
          <p:nvPr>
            <p:ph type="sldNum" sz="quarter" idx="12"/>
          </p:nvPr>
        </p:nvSpPr>
        <p:spPr/>
        <p:txBody>
          <a:bodyPr/>
          <a:lstStyle/>
          <a:p>
            <a:pPr>
              <a:defRPr/>
            </a:pPr>
            <a:fld id="{5EA6CB9E-84A0-45DA-81C2-C3F66A5CA276}" type="slidenum">
              <a:rPr lang="en-US" smtClean="0"/>
              <a:pPr>
                <a:defRPr/>
              </a:pPr>
              <a:t>18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819400"/>
            <a:ext cx="6629400" cy="3619199"/>
          </a:xfrm>
          <a:prstGeom prst="rect">
            <a:avLst/>
          </a:prstGeom>
        </p:spPr>
      </p:pic>
      <p:sp>
        <p:nvSpPr>
          <p:cNvPr id="4" name="Footer Placeholder 3"/>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2453564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152400"/>
            <a:ext cx="7772400" cy="734568"/>
          </a:xfrm>
        </p:spPr>
        <p:txBody>
          <a:bodyPr/>
          <a:lstStyle/>
          <a:p>
            <a:r>
              <a:rPr lang="en-US" dirty="0" smtClean="0"/>
              <a:t>Scatter diagram</a:t>
            </a:r>
          </a:p>
        </p:txBody>
      </p:sp>
      <p:sp>
        <p:nvSpPr>
          <p:cNvPr id="29699" name="Content Placeholder 2"/>
          <p:cNvSpPr>
            <a:spLocks noGrp="1"/>
          </p:cNvSpPr>
          <p:nvPr>
            <p:ph idx="1"/>
          </p:nvPr>
        </p:nvSpPr>
        <p:spPr>
          <a:xfrm>
            <a:off x="685800" y="1066800"/>
            <a:ext cx="7772400" cy="4050792"/>
          </a:xfrm>
        </p:spPr>
        <p:txBody>
          <a:bodyPr>
            <a:normAutofit/>
          </a:bodyPr>
          <a:lstStyle/>
          <a:p>
            <a:pPr algn="just"/>
            <a:r>
              <a:rPr lang="en-US" sz="3200" dirty="0" smtClean="0"/>
              <a:t>A </a:t>
            </a:r>
            <a:r>
              <a:rPr lang="en-US" sz="3200" b="1" dirty="0" smtClean="0"/>
              <a:t>scatter diagram </a:t>
            </a:r>
            <a:r>
              <a:rPr lang="en-US" sz="3200" dirty="0" smtClean="0"/>
              <a:t>helps to show if there is a relationship between two variables</a:t>
            </a:r>
          </a:p>
        </p:txBody>
      </p:sp>
      <p:sp>
        <p:nvSpPr>
          <p:cNvPr id="5" name="Slide Number Placeholder 4"/>
          <p:cNvSpPr>
            <a:spLocks noGrp="1"/>
          </p:cNvSpPr>
          <p:nvPr>
            <p:ph type="sldNum" sz="quarter" idx="12"/>
          </p:nvPr>
        </p:nvSpPr>
        <p:spPr/>
        <p:txBody>
          <a:bodyPr/>
          <a:lstStyle/>
          <a:p>
            <a:pPr>
              <a:defRPr/>
            </a:pPr>
            <a:fld id="{23DF9B72-FF8D-4C7D-8911-302B8A9D2599}" type="slidenum">
              <a:rPr lang="en-US" smtClean="0"/>
              <a:pPr>
                <a:defRPr/>
              </a:pPr>
              <a:t>19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056"/>
            <a:ext cx="7315200" cy="4115403"/>
          </a:xfrm>
          <a:prstGeom prst="rect">
            <a:avLst/>
          </a:prstGeom>
        </p:spPr>
      </p:pic>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52400"/>
            <a:ext cx="7772400" cy="1143000"/>
          </a:xfrm>
        </p:spPr>
        <p:txBody>
          <a:bodyPr/>
          <a:lstStyle/>
          <a:p>
            <a:r>
              <a:rPr lang="en-US" dirty="0" smtClean="0"/>
              <a:t>What Is Project Quality?</a:t>
            </a:r>
          </a:p>
        </p:txBody>
      </p:sp>
      <p:sp>
        <p:nvSpPr>
          <p:cNvPr id="13315" name="Rectangle 3"/>
          <p:cNvSpPr>
            <a:spLocks noGrp="1" noChangeArrowheads="1"/>
          </p:cNvSpPr>
          <p:nvPr>
            <p:ph idx="1"/>
          </p:nvPr>
        </p:nvSpPr>
        <p:spPr>
          <a:xfrm>
            <a:off x="419100" y="1156272"/>
            <a:ext cx="8458200" cy="4572000"/>
          </a:xfrm>
        </p:spPr>
        <p:txBody>
          <a:bodyPr>
            <a:normAutofit/>
          </a:bodyPr>
          <a:lstStyle/>
          <a:p>
            <a:pPr algn="just">
              <a:spcBef>
                <a:spcPct val="60000"/>
              </a:spcBef>
            </a:pPr>
            <a:r>
              <a:rPr lang="en-US" sz="4000" dirty="0" smtClean="0"/>
              <a:t>The International Organization for Standardization (ISO) defines </a:t>
            </a:r>
            <a:r>
              <a:rPr lang="en-US" sz="4000" b="1" dirty="0" smtClean="0"/>
              <a:t>quality</a:t>
            </a:r>
            <a:r>
              <a:rPr lang="en-US" sz="4000" dirty="0" smtClean="0"/>
              <a:t> as “the degree to which a set of inherent characteristics fulfils requirements” (ISO9000:2000)</a:t>
            </a:r>
          </a:p>
          <a:p>
            <a:pPr algn="just">
              <a:spcBef>
                <a:spcPct val="60000"/>
              </a:spcBef>
            </a:pPr>
            <a:endParaRPr lang="en-US" sz="2400" dirty="0" smtClean="0"/>
          </a:p>
          <a:p>
            <a:pPr algn="just">
              <a:spcBef>
                <a:spcPct val="60000"/>
              </a:spcBef>
            </a:pPr>
            <a:endParaRPr lang="en-US" sz="2400" dirty="0"/>
          </a:p>
          <a:p>
            <a:pPr algn="just">
              <a:spcBef>
                <a:spcPct val="60000"/>
              </a:spcBef>
            </a:pPr>
            <a:endParaRPr lang="en-US" sz="2400" dirty="0" smtClean="0"/>
          </a:p>
          <a:p>
            <a:pPr algn="just">
              <a:spcBef>
                <a:spcPct val="60000"/>
              </a:spcBef>
            </a:pPr>
            <a:endParaRPr lang="en-US" sz="2400" dirty="0" smtClean="0"/>
          </a:p>
        </p:txBody>
      </p:sp>
      <p:sp>
        <p:nvSpPr>
          <p:cNvPr id="6" name="Slide Number Placeholder 5"/>
          <p:cNvSpPr>
            <a:spLocks noGrp="1"/>
          </p:cNvSpPr>
          <p:nvPr>
            <p:ph type="sldNum" sz="quarter" idx="12"/>
          </p:nvPr>
        </p:nvSpPr>
        <p:spPr/>
        <p:txBody>
          <a:bodyPr/>
          <a:lstStyle/>
          <a:p>
            <a:pPr>
              <a:defRPr/>
            </a:pPr>
            <a:fld id="{14247F9B-931D-42CA-BDB2-4E58BEDFA701}" type="slidenum">
              <a:rPr lang="en-US" smtClean="0"/>
              <a:pPr>
                <a:defRPr/>
              </a:pPr>
              <a:t>2</a:t>
            </a:fld>
            <a:endParaRPr lang="en-US" dirty="0"/>
          </a:p>
        </p:txBody>
      </p:sp>
      <p:sp>
        <p:nvSpPr>
          <p:cNvPr id="2" name="TextBox 1"/>
          <p:cNvSpPr txBox="1"/>
          <p:nvPr/>
        </p:nvSpPr>
        <p:spPr>
          <a:xfrm>
            <a:off x="381000" y="5722590"/>
            <a:ext cx="8763000" cy="523220"/>
          </a:xfrm>
          <a:prstGeom prst="rect">
            <a:avLst/>
          </a:prstGeom>
          <a:noFill/>
        </p:spPr>
        <p:txBody>
          <a:bodyPr wrap="square" rtlCol="0">
            <a:spAutoFit/>
          </a:bodyPr>
          <a:lstStyle/>
          <a:p>
            <a:r>
              <a:rPr lang="en-US" sz="2800" b="1" dirty="0" smtClean="0"/>
              <a:t>Who ultimately decides if quality is acceptable?</a:t>
            </a:r>
            <a:endParaRPr lang="en-US" sz="2800" b="1" dirty="0"/>
          </a:p>
        </p:txBody>
      </p:sp>
      <p:sp>
        <p:nvSpPr>
          <p:cNvPr id="3" name="Footer Placeholder 2"/>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72400" cy="838200"/>
          </a:xfrm>
        </p:spPr>
        <p:txBody>
          <a:bodyPr/>
          <a:lstStyle/>
          <a:p>
            <a:r>
              <a:rPr lang="en-US" dirty="0" smtClean="0"/>
              <a:t>Histograms</a:t>
            </a:r>
          </a:p>
        </p:txBody>
      </p:sp>
      <p:sp>
        <p:nvSpPr>
          <p:cNvPr id="31747" name="Content Placeholder 2"/>
          <p:cNvSpPr>
            <a:spLocks noGrp="1"/>
          </p:cNvSpPr>
          <p:nvPr>
            <p:ph idx="1"/>
          </p:nvPr>
        </p:nvSpPr>
        <p:spPr>
          <a:xfrm>
            <a:off x="685800" y="1143000"/>
            <a:ext cx="7772400" cy="5029200"/>
          </a:xfrm>
        </p:spPr>
        <p:txBody>
          <a:bodyPr>
            <a:normAutofit/>
          </a:bodyPr>
          <a:lstStyle/>
          <a:p>
            <a:pPr algn="just"/>
            <a:r>
              <a:rPr lang="en-US" sz="3200" dirty="0" smtClean="0"/>
              <a:t>A </a:t>
            </a:r>
            <a:r>
              <a:rPr lang="en-US" sz="3200" b="1" dirty="0" smtClean="0"/>
              <a:t>histogram</a:t>
            </a:r>
            <a:r>
              <a:rPr lang="en-US" sz="3200" dirty="0" smtClean="0"/>
              <a:t> is a bar graph of a distribution of variables</a:t>
            </a:r>
          </a:p>
        </p:txBody>
      </p:sp>
      <p:sp>
        <p:nvSpPr>
          <p:cNvPr id="5" name="Slide Number Placeholder 4"/>
          <p:cNvSpPr>
            <a:spLocks noGrp="1"/>
          </p:cNvSpPr>
          <p:nvPr>
            <p:ph type="sldNum" sz="quarter" idx="12"/>
          </p:nvPr>
        </p:nvSpPr>
        <p:spPr/>
        <p:txBody>
          <a:bodyPr/>
          <a:lstStyle/>
          <a:p>
            <a:pPr>
              <a:defRPr/>
            </a:pPr>
            <a:fld id="{0FBCF470-0548-46A6-B4BC-490E871490E7}" type="slidenum">
              <a:rPr lang="en-US" smtClean="0"/>
              <a:pPr>
                <a:defRPr/>
              </a:pPr>
              <a:t>20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667000"/>
            <a:ext cx="7543800" cy="3753088"/>
          </a:xfrm>
          <a:prstGeom prst="rect">
            <a:avLst/>
          </a:prstGeom>
        </p:spPr>
      </p:pic>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810768"/>
          </a:xfrm>
        </p:spPr>
        <p:txBody>
          <a:bodyPr/>
          <a:lstStyle/>
          <a:p>
            <a:r>
              <a:rPr lang="en-US" dirty="0" smtClean="0"/>
              <a:t>Pareto Charts</a:t>
            </a:r>
          </a:p>
        </p:txBody>
      </p:sp>
      <p:sp>
        <p:nvSpPr>
          <p:cNvPr id="33795" name="Rectangle 3"/>
          <p:cNvSpPr>
            <a:spLocks noGrp="1" noChangeArrowheads="1"/>
          </p:cNvSpPr>
          <p:nvPr>
            <p:ph idx="1"/>
          </p:nvPr>
        </p:nvSpPr>
        <p:spPr>
          <a:xfrm>
            <a:off x="685800" y="1115568"/>
            <a:ext cx="8077200" cy="4050792"/>
          </a:xfrm>
        </p:spPr>
        <p:txBody>
          <a:bodyPr>
            <a:normAutofit/>
          </a:bodyPr>
          <a:lstStyle/>
          <a:p>
            <a:pPr algn="just">
              <a:spcBef>
                <a:spcPct val="100000"/>
              </a:spcBef>
            </a:pPr>
            <a:r>
              <a:rPr lang="en-US" sz="3200" dirty="0" smtClean="0"/>
              <a:t>A</a:t>
            </a:r>
            <a:r>
              <a:rPr lang="en-US" sz="3200" b="1" dirty="0" smtClean="0"/>
              <a:t> Pareto chart </a:t>
            </a:r>
            <a:r>
              <a:rPr lang="en-US" sz="3200" dirty="0" smtClean="0"/>
              <a:t>is a histogram that can help you identify and prioritize problem areas</a:t>
            </a:r>
          </a:p>
          <a:p>
            <a:pPr algn="just">
              <a:buFont typeface="Wingdings" pitchFamily="2" charset="2"/>
              <a:buNone/>
            </a:pPr>
            <a:endParaRPr lang="en-US" sz="3200" dirty="0" smtClean="0"/>
          </a:p>
        </p:txBody>
      </p:sp>
      <p:sp>
        <p:nvSpPr>
          <p:cNvPr id="6" name="Slide Number Placeholder 5"/>
          <p:cNvSpPr>
            <a:spLocks noGrp="1"/>
          </p:cNvSpPr>
          <p:nvPr>
            <p:ph type="sldNum" sz="quarter" idx="12"/>
          </p:nvPr>
        </p:nvSpPr>
        <p:spPr/>
        <p:txBody>
          <a:bodyPr/>
          <a:lstStyle/>
          <a:p>
            <a:pPr>
              <a:defRPr/>
            </a:pPr>
            <a:fld id="{20E2DC25-9D86-4306-B97B-599B3D4DF219}" type="slidenum">
              <a:rPr lang="en-US" smtClean="0"/>
              <a:pPr>
                <a:defRPr/>
              </a:pPr>
              <a:t>21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743200"/>
            <a:ext cx="6248400" cy="3904196"/>
          </a:xfrm>
          <a:prstGeom prst="rect">
            <a:avLst/>
          </a:prstGeom>
        </p:spPr>
      </p:pic>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6926" y="304800"/>
            <a:ext cx="7772400" cy="886968"/>
          </a:xfrm>
        </p:spPr>
        <p:txBody>
          <a:bodyPr/>
          <a:lstStyle/>
          <a:p>
            <a:r>
              <a:rPr lang="en-US" dirty="0" smtClean="0"/>
              <a:t>Quality Control Charts</a:t>
            </a:r>
          </a:p>
        </p:txBody>
      </p:sp>
      <p:sp>
        <p:nvSpPr>
          <p:cNvPr id="24579" name="Rectangle 3"/>
          <p:cNvSpPr>
            <a:spLocks noGrp="1" noChangeArrowheads="1"/>
          </p:cNvSpPr>
          <p:nvPr>
            <p:ph idx="1"/>
          </p:nvPr>
        </p:nvSpPr>
        <p:spPr>
          <a:xfrm>
            <a:off x="654269" y="1066800"/>
            <a:ext cx="8458200" cy="5105400"/>
          </a:xfrm>
        </p:spPr>
        <p:txBody>
          <a:bodyPr>
            <a:normAutofit/>
          </a:bodyPr>
          <a:lstStyle/>
          <a:p>
            <a:pPr algn="just"/>
            <a:r>
              <a:rPr lang="en-US" sz="3200" dirty="0" smtClean="0"/>
              <a:t>A</a:t>
            </a:r>
            <a:r>
              <a:rPr lang="en-US" sz="3200" b="1" dirty="0" smtClean="0"/>
              <a:t> control chart</a:t>
            </a:r>
            <a:r>
              <a:rPr lang="en-US" sz="3200" dirty="0" smtClean="0"/>
              <a:t> is a graphic display of data that illustrates the results of a process over time</a:t>
            </a:r>
          </a:p>
          <a:p>
            <a:pPr lvl="1" algn="just"/>
            <a:r>
              <a:rPr lang="en-US" sz="2800" dirty="0" smtClean="0"/>
              <a:t>The main use of control charts is to prevent defects, rather than to detect or reject them</a:t>
            </a:r>
          </a:p>
        </p:txBody>
      </p:sp>
      <p:sp>
        <p:nvSpPr>
          <p:cNvPr id="6" name="Slide Number Placeholder 5"/>
          <p:cNvSpPr>
            <a:spLocks noGrp="1"/>
          </p:cNvSpPr>
          <p:nvPr>
            <p:ph type="sldNum" sz="quarter" idx="12"/>
          </p:nvPr>
        </p:nvSpPr>
        <p:spPr/>
        <p:txBody>
          <a:bodyPr/>
          <a:lstStyle/>
          <a:p>
            <a:pPr>
              <a:defRPr/>
            </a:pPr>
            <a:fld id="{37670760-B42D-4CD4-B296-DC6DC6E1E20C}" type="slidenum">
              <a:rPr lang="en-US" smtClean="0"/>
              <a:pPr>
                <a:defRPr/>
              </a:pPr>
              <a:t>22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250829"/>
            <a:ext cx="5562600" cy="3607171"/>
          </a:xfrm>
          <a:prstGeom prst="rect">
            <a:avLst/>
          </a:prstGeom>
        </p:spPr>
      </p:pic>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07571" y="152400"/>
            <a:ext cx="7772400" cy="886968"/>
          </a:xfrm>
        </p:spPr>
        <p:txBody>
          <a:bodyPr/>
          <a:lstStyle/>
          <a:p>
            <a:r>
              <a:rPr lang="en-US" dirty="0" smtClean="0"/>
              <a:t>The Seven Run Rule</a:t>
            </a:r>
          </a:p>
        </p:txBody>
      </p:sp>
      <p:sp>
        <p:nvSpPr>
          <p:cNvPr id="25603" name="Rectangle 3"/>
          <p:cNvSpPr>
            <a:spLocks noGrp="1" noChangeArrowheads="1"/>
          </p:cNvSpPr>
          <p:nvPr>
            <p:ph idx="1"/>
          </p:nvPr>
        </p:nvSpPr>
        <p:spPr>
          <a:xfrm>
            <a:off x="685800" y="1295400"/>
            <a:ext cx="7772400" cy="4812792"/>
          </a:xfrm>
        </p:spPr>
        <p:txBody>
          <a:bodyPr>
            <a:normAutofit/>
          </a:bodyPr>
          <a:lstStyle/>
          <a:p>
            <a:pPr algn="just">
              <a:spcBef>
                <a:spcPct val="100000"/>
              </a:spcBef>
            </a:pPr>
            <a:r>
              <a:rPr lang="en-US" sz="3200" dirty="0" smtClean="0"/>
              <a:t>You can use quality control charts and the seven run rule to look for patterns in data</a:t>
            </a:r>
          </a:p>
          <a:p>
            <a:pPr algn="just">
              <a:spcBef>
                <a:spcPct val="100000"/>
              </a:spcBef>
            </a:pPr>
            <a:r>
              <a:rPr lang="en-US" sz="3200" dirty="0" smtClean="0"/>
              <a:t>The </a:t>
            </a:r>
            <a:r>
              <a:rPr lang="en-US" sz="3200" b="1" dirty="0" smtClean="0"/>
              <a:t>seven run rule</a:t>
            </a:r>
            <a:r>
              <a:rPr lang="en-US" sz="3200" dirty="0" smtClean="0"/>
              <a:t> states that if seven data points in a row are all below the mean, above the mean, or are all increasing or decreasing, then the process needs to be examined for non-random problems</a:t>
            </a:r>
          </a:p>
        </p:txBody>
      </p:sp>
      <p:sp>
        <p:nvSpPr>
          <p:cNvPr id="25605" name="Footer Placeholder 6"/>
          <p:cNvSpPr>
            <a:spLocks noGrp="1"/>
          </p:cNvSpPr>
          <p:nvPr>
            <p:ph type="ftr" sz="quarter" idx="11"/>
          </p:nvPr>
        </p:nvSpPr>
        <p:spPr bwMode="auto">
          <a:xfrm>
            <a:off x="3124200" y="6356350"/>
            <a:ext cx="2895600" cy="365125"/>
          </a:xfrm>
          <a:prstGeom prst="rect">
            <a:avLst/>
          </a:prstGeom>
          <a:noFill/>
          <a:ln>
            <a:miter lim="800000"/>
            <a:headEnd/>
            <a:tailEnd/>
          </a:ln>
        </p:spPr>
        <p:txBody>
          <a:bodyPr/>
          <a:lstStyle/>
          <a:p>
            <a:r>
              <a:rPr lang="en-US" smtClean="0"/>
              <a:t>IS Project Management</a:t>
            </a:r>
            <a:endParaRPr lang="en-US" dirty="0" smtClean="0"/>
          </a:p>
        </p:txBody>
      </p:sp>
      <p:sp>
        <p:nvSpPr>
          <p:cNvPr id="6" name="Slide Number Placeholder 5"/>
          <p:cNvSpPr>
            <a:spLocks noGrp="1"/>
          </p:cNvSpPr>
          <p:nvPr>
            <p:ph type="sldNum" sz="quarter" idx="12"/>
          </p:nvPr>
        </p:nvSpPr>
        <p:spPr/>
        <p:txBody>
          <a:bodyPr/>
          <a:lstStyle/>
          <a:p>
            <a:pPr>
              <a:defRPr/>
            </a:pPr>
            <a:fld id="{3CC9BCC7-97B7-424A-8EA8-FCDE1695BA23}"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384047"/>
            <a:ext cx="7772400" cy="733568"/>
          </a:xfrm>
        </p:spPr>
        <p:txBody>
          <a:bodyPr/>
          <a:lstStyle/>
          <a:p>
            <a:r>
              <a:rPr lang="en-US" dirty="0" err="1" smtClean="0"/>
              <a:t>Checksheet</a:t>
            </a:r>
            <a:endParaRPr lang="en-US" dirty="0" smtClean="0"/>
          </a:p>
        </p:txBody>
      </p:sp>
      <p:sp>
        <p:nvSpPr>
          <p:cNvPr id="27651" name="Content Placeholder 4"/>
          <p:cNvSpPr>
            <a:spLocks noGrp="1"/>
          </p:cNvSpPr>
          <p:nvPr>
            <p:ph idx="1"/>
          </p:nvPr>
        </p:nvSpPr>
        <p:spPr>
          <a:xfrm>
            <a:off x="685800" y="1295400"/>
            <a:ext cx="7772400" cy="4876800"/>
          </a:xfrm>
        </p:spPr>
        <p:txBody>
          <a:bodyPr>
            <a:normAutofit/>
          </a:bodyPr>
          <a:lstStyle/>
          <a:p>
            <a:r>
              <a:rPr lang="en-US" sz="3600" dirty="0" smtClean="0"/>
              <a:t>used </a:t>
            </a:r>
            <a:r>
              <a:rPr lang="en-US" sz="3600" dirty="0"/>
              <a:t>to collect and analyze </a:t>
            </a:r>
            <a:r>
              <a:rPr lang="en-US" sz="3600" dirty="0" smtClean="0"/>
              <a:t>data</a:t>
            </a:r>
          </a:p>
        </p:txBody>
      </p:sp>
      <p:sp>
        <p:nvSpPr>
          <p:cNvPr id="4" name="Slide Number Placeholder 3"/>
          <p:cNvSpPr>
            <a:spLocks noGrp="1"/>
          </p:cNvSpPr>
          <p:nvPr>
            <p:ph type="sldNum" sz="quarter" idx="12"/>
          </p:nvPr>
        </p:nvSpPr>
        <p:spPr/>
        <p:txBody>
          <a:bodyPr/>
          <a:lstStyle/>
          <a:p>
            <a:pPr>
              <a:defRPr/>
            </a:pPr>
            <a:fld id="{A62A0B34-F533-4D63-B65A-99612F28F664}" type="slidenum">
              <a:rPr lang="en-US" smtClean="0"/>
              <a:pPr>
                <a:defRPr/>
              </a:pPr>
              <a:t>24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90800"/>
            <a:ext cx="7956668" cy="2678192"/>
          </a:xfrm>
          <a:prstGeom prst="rect">
            <a:avLst/>
          </a:prstGeom>
        </p:spPr>
      </p:pic>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9175" y="289463"/>
            <a:ext cx="7772400" cy="751458"/>
          </a:xfrm>
        </p:spPr>
        <p:txBody>
          <a:bodyPr/>
          <a:lstStyle/>
          <a:p>
            <a:r>
              <a:rPr lang="en-US" dirty="0" smtClean="0"/>
              <a:t>Cause-and-Effect Diagrams</a:t>
            </a:r>
          </a:p>
        </p:txBody>
      </p:sp>
      <p:sp>
        <p:nvSpPr>
          <p:cNvPr id="22531" name="Content Placeholder 2"/>
          <p:cNvSpPr>
            <a:spLocks noGrp="1"/>
          </p:cNvSpPr>
          <p:nvPr>
            <p:ph idx="1"/>
          </p:nvPr>
        </p:nvSpPr>
        <p:spPr>
          <a:xfrm>
            <a:off x="762000" y="1143001"/>
            <a:ext cx="7772400" cy="4876800"/>
          </a:xfrm>
        </p:spPr>
        <p:txBody>
          <a:bodyPr>
            <a:normAutofit/>
          </a:bodyPr>
          <a:lstStyle/>
          <a:p>
            <a:r>
              <a:rPr lang="en-US" sz="3200" b="1" dirty="0" smtClean="0"/>
              <a:t>Cause-and-effect diagrams </a:t>
            </a:r>
          </a:p>
          <a:p>
            <a:pPr lvl="1"/>
            <a:r>
              <a:rPr lang="en-US" sz="2800" dirty="0" smtClean="0"/>
              <a:t>They help you find the root cause of a problem</a:t>
            </a:r>
          </a:p>
          <a:p>
            <a:pPr lvl="1"/>
            <a:r>
              <a:rPr lang="en-US" sz="2800" b="1" dirty="0"/>
              <a:t>a</a:t>
            </a:r>
            <a:r>
              <a:rPr lang="en-US" sz="2800" b="1" dirty="0" smtClean="0"/>
              <a:t>ka fishbone</a:t>
            </a:r>
            <a:r>
              <a:rPr lang="en-US" sz="2800" dirty="0" smtClean="0"/>
              <a:t> or </a:t>
            </a:r>
            <a:r>
              <a:rPr lang="en-US" sz="2800" b="1" dirty="0" smtClean="0"/>
              <a:t>Ishikawa diagrams</a:t>
            </a:r>
          </a:p>
        </p:txBody>
      </p:sp>
      <p:sp>
        <p:nvSpPr>
          <p:cNvPr id="5" name="Slide Number Placeholder 4"/>
          <p:cNvSpPr>
            <a:spLocks noGrp="1"/>
          </p:cNvSpPr>
          <p:nvPr>
            <p:ph type="sldNum" sz="quarter" idx="12"/>
          </p:nvPr>
        </p:nvSpPr>
        <p:spPr/>
        <p:txBody>
          <a:bodyPr/>
          <a:lstStyle/>
          <a:p>
            <a:pPr>
              <a:defRPr/>
            </a:pPr>
            <a:fld id="{F7E3DAAD-2A3C-46AE-849B-6623F3A11048}" type="slidenum">
              <a:rPr lang="en-US" smtClean="0"/>
              <a:pPr>
                <a:defRPr/>
              </a:pPr>
              <a:t>25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048000"/>
            <a:ext cx="5867400" cy="3795683"/>
          </a:xfrm>
          <a:prstGeom prst="rect">
            <a:avLst/>
          </a:prstGeom>
        </p:spPr>
      </p:pic>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10946" y="343572"/>
            <a:ext cx="7772400" cy="726058"/>
          </a:xfrm>
        </p:spPr>
        <p:txBody>
          <a:bodyPr/>
          <a:lstStyle/>
          <a:p>
            <a:r>
              <a:rPr lang="en-US" dirty="0" smtClean="0"/>
              <a:t>Six Sigma</a:t>
            </a:r>
          </a:p>
        </p:txBody>
      </p:sp>
      <p:sp>
        <p:nvSpPr>
          <p:cNvPr id="39939" name="Rectangle 3"/>
          <p:cNvSpPr>
            <a:spLocks noGrp="1" noChangeArrowheads="1"/>
          </p:cNvSpPr>
          <p:nvPr>
            <p:ph idx="1"/>
          </p:nvPr>
        </p:nvSpPr>
        <p:spPr>
          <a:xfrm>
            <a:off x="670034" y="1219200"/>
            <a:ext cx="8458200" cy="4114800"/>
          </a:xfrm>
        </p:spPr>
        <p:txBody>
          <a:bodyPr>
            <a:normAutofit/>
          </a:bodyPr>
          <a:lstStyle/>
          <a:p>
            <a:pPr algn="just"/>
            <a:r>
              <a:rPr lang="en-US" sz="2800" b="1" dirty="0" smtClean="0"/>
              <a:t>Six Sigma</a:t>
            </a:r>
            <a:r>
              <a:rPr lang="en-US" sz="2800" dirty="0" smtClean="0"/>
              <a:t> is “a comprehensive and flexible system for achieving, sustaining, and maximizing business success.  Six Sigma is uniquely driven by close understanding of customer needs, disciplined use of facts, data, and statistical analysis, and diligent attention to managing, improving, and reinventing business processes”*</a:t>
            </a:r>
          </a:p>
        </p:txBody>
      </p:sp>
      <p:sp>
        <p:nvSpPr>
          <p:cNvPr id="7" name="Slide Number Placeholder 6"/>
          <p:cNvSpPr>
            <a:spLocks noGrp="1"/>
          </p:cNvSpPr>
          <p:nvPr>
            <p:ph type="sldNum" sz="quarter" idx="12"/>
          </p:nvPr>
        </p:nvSpPr>
        <p:spPr/>
        <p:txBody>
          <a:bodyPr/>
          <a:lstStyle/>
          <a:p>
            <a:pPr>
              <a:defRPr/>
            </a:pPr>
            <a:fld id="{5E9274A6-51E7-4302-8F67-4973D25B7901}" type="slidenum">
              <a:rPr lang="en-US" smtClean="0"/>
              <a:pPr>
                <a:defRPr/>
              </a:pPr>
              <a:t>26</a:t>
            </a:fld>
            <a:endParaRPr lang="en-US" dirty="0"/>
          </a:p>
        </p:txBody>
      </p:sp>
      <p:sp>
        <p:nvSpPr>
          <p:cNvPr id="39940" name="Text Box 5"/>
          <p:cNvSpPr txBox="1">
            <a:spLocks noChangeArrowheads="1"/>
          </p:cNvSpPr>
          <p:nvPr/>
        </p:nvSpPr>
        <p:spPr bwMode="auto">
          <a:xfrm>
            <a:off x="533400" y="5105400"/>
            <a:ext cx="8305800" cy="701675"/>
          </a:xfrm>
          <a:prstGeom prst="rect">
            <a:avLst/>
          </a:prstGeom>
          <a:noFill/>
          <a:ln w="9525">
            <a:noFill/>
            <a:miter lim="800000"/>
            <a:headEnd/>
            <a:tailEnd/>
          </a:ln>
        </p:spPr>
        <p:txBody>
          <a:bodyPr>
            <a:spAutoFit/>
          </a:bodyPr>
          <a:lstStyle/>
          <a:p>
            <a:r>
              <a:rPr lang="en-US" sz="2000" dirty="0"/>
              <a:t>*Pande, Peter S., Robert P. Neuman, and Roland R. Cavanagh, </a:t>
            </a:r>
            <a:r>
              <a:rPr lang="en-US" sz="2000" i="1" dirty="0"/>
              <a:t>The</a:t>
            </a:r>
          </a:p>
          <a:p>
            <a:r>
              <a:rPr lang="en-US" sz="2000" i="1" dirty="0"/>
              <a:t>Six Sigma Way</a:t>
            </a:r>
            <a:r>
              <a:rPr lang="en-US" sz="2000" dirty="0"/>
              <a:t>, New York: McGraw-Hill, 2000, p. xi.</a:t>
            </a:r>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1172285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484632"/>
            <a:ext cx="7772400" cy="886968"/>
          </a:xfrm>
        </p:spPr>
        <p:txBody>
          <a:bodyPr/>
          <a:lstStyle/>
          <a:p>
            <a:r>
              <a:rPr lang="en-US" dirty="0" smtClean="0"/>
              <a:t>Basic Information on Six Sigma</a:t>
            </a:r>
          </a:p>
        </p:txBody>
      </p:sp>
      <p:sp>
        <p:nvSpPr>
          <p:cNvPr id="40963" name="Rectangle 3"/>
          <p:cNvSpPr>
            <a:spLocks noGrp="1" noChangeArrowheads="1"/>
          </p:cNvSpPr>
          <p:nvPr>
            <p:ph idx="1"/>
          </p:nvPr>
        </p:nvSpPr>
        <p:spPr>
          <a:xfrm>
            <a:off x="685800" y="1295400"/>
            <a:ext cx="7772400" cy="4876800"/>
          </a:xfrm>
        </p:spPr>
        <p:txBody>
          <a:bodyPr>
            <a:normAutofit/>
          </a:bodyPr>
          <a:lstStyle/>
          <a:p>
            <a:pPr algn="just">
              <a:spcBef>
                <a:spcPct val="100000"/>
              </a:spcBef>
            </a:pPr>
            <a:r>
              <a:rPr lang="en-US" sz="3200" dirty="0" smtClean="0"/>
              <a:t>The target for perfection is the achievement of no more than </a:t>
            </a:r>
            <a:r>
              <a:rPr lang="en-US" sz="3200" b="1" dirty="0" smtClean="0"/>
              <a:t>3.4 defects per million opportunities</a:t>
            </a:r>
          </a:p>
          <a:p>
            <a:pPr algn="just">
              <a:spcBef>
                <a:spcPct val="100000"/>
              </a:spcBef>
            </a:pPr>
            <a:r>
              <a:rPr lang="en-US" sz="3200" dirty="0" smtClean="0"/>
              <a:t>The principles can apply to a wide variety of processes</a:t>
            </a:r>
          </a:p>
          <a:p>
            <a:pPr algn="just">
              <a:spcBef>
                <a:spcPct val="100000"/>
              </a:spcBef>
            </a:pPr>
            <a:r>
              <a:rPr lang="en-US" sz="3200" dirty="0" smtClean="0"/>
              <a:t>Six Sigma projects normally follow a five-phase improvement process called DMAIC</a:t>
            </a:r>
          </a:p>
        </p:txBody>
      </p:sp>
      <p:sp>
        <p:nvSpPr>
          <p:cNvPr id="40965" name="Footer Placeholder 6"/>
          <p:cNvSpPr>
            <a:spLocks noGrp="1"/>
          </p:cNvSpPr>
          <p:nvPr>
            <p:ph type="ftr" sz="quarter" idx="11"/>
          </p:nvPr>
        </p:nvSpPr>
        <p:spPr bwMode="auto">
          <a:xfrm>
            <a:off x="3124200" y="6356350"/>
            <a:ext cx="2895600" cy="365125"/>
          </a:xfrm>
          <a:prstGeom prst="rect">
            <a:avLst/>
          </a:prstGeom>
          <a:noFill/>
          <a:ln>
            <a:miter lim="800000"/>
            <a:headEnd/>
            <a:tailEnd/>
          </a:ln>
        </p:spPr>
        <p:txBody>
          <a:bodyPr/>
          <a:lstStyle/>
          <a:p>
            <a:r>
              <a:rPr lang="en-US" smtClean="0"/>
              <a:t>IS Project Management</a:t>
            </a:r>
            <a:endParaRPr lang="en-US" dirty="0" smtClean="0"/>
          </a:p>
        </p:txBody>
      </p:sp>
      <p:sp>
        <p:nvSpPr>
          <p:cNvPr id="6" name="Slide Number Placeholder 5"/>
          <p:cNvSpPr>
            <a:spLocks noGrp="1"/>
          </p:cNvSpPr>
          <p:nvPr>
            <p:ph type="sldNum" sz="quarter" idx="12"/>
          </p:nvPr>
        </p:nvSpPr>
        <p:spPr/>
        <p:txBody>
          <a:bodyPr/>
          <a:lstStyle/>
          <a:p>
            <a:pPr>
              <a:defRPr/>
            </a:pPr>
            <a:fld id="{5A55A823-B13C-4B58-A4B0-5EDF7AE524AB}" type="slidenum">
              <a:rPr lang="en-US" smtClean="0"/>
              <a:pPr>
                <a:defRPr/>
              </a:pPr>
              <a:t>27</a:t>
            </a:fld>
            <a:endParaRPr lang="en-US" dirty="0"/>
          </a:p>
        </p:txBody>
      </p:sp>
    </p:spTree>
    <p:extLst>
      <p:ext uri="{BB962C8B-B14F-4D97-AF65-F5344CB8AC3E}">
        <p14:creationId xmlns:p14="http://schemas.microsoft.com/office/powerpoint/2010/main" val="3549911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84632"/>
            <a:ext cx="7772400" cy="1006157"/>
          </a:xfrm>
        </p:spPr>
        <p:txBody>
          <a:bodyPr/>
          <a:lstStyle/>
          <a:p>
            <a:r>
              <a:rPr lang="en-US" dirty="0" smtClean="0"/>
              <a:t>Six Sigma and Statistics</a:t>
            </a:r>
          </a:p>
        </p:txBody>
      </p:sp>
      <p:sp>
        <p:nvSpPr>
          <p:cNvPr id="47107" name="Rectangle 3"/>
          <p:cNvSpPr>
            <a:spLocks noGrp="1" noChangeArrowheads="1"/>
          </p:cNvSpPr>
          <p:nvPr>
            <p:ph idx="1"/>
          </p:nvPr>
        </p:nvSpPr>
        <p:spPr>
          <a:xfrm>
            <a:off x="685800" y="1490789"/>
            <a:ext cx="7772400" cy="4681411"/>
          </a:xfrm>
        </p:spPr>
        <p:txBody>
          <a:bodyPr>
            <a:normAutofit/>
          </a:bodyPr>
          <a:lstStyle/>
          <a:p>
            <a:pPr>
              <a:spcBef>
                <a:spcPct val="60000"/>
              </a:spcBef>
            </a:pPr>
            <a:r>
              <a:rPr lang="en-US" sz="2800" dirty="0" smtClean="0"/>
              <a:t>The term </a:t>
            </a:r>
            <a:r>
              <a:rPr lang="en-US" sz="2800" i="1" dirty="0" smtClean="0"/>
              <a:t>sigma</a:t>
            </a:r>
            <a:r>
              <a:rPr lang="en-US" sz="2800" dirty="0" smtClean="0"/>
              <a:t> means standard deviation</a:t>
            </a:r>
          </a:p>
          <a:p>
            <a:pPr>
              <a:spcBef>
                <a:spcPct val="60000"/>
              </a:spcBef>
            </a:pPr>
            <a:r>
              <a:rPr lang="en-US" sz="2800" b="1" dirty="0" smtClean="0"/>
              <a:t>Standard deviation</a:t>
            </a:r>
            <a:r>
              <a:rPr lang="en-US" sz="2800" dirty="0" smtClean="0"/>
              <a:t> measures how much variation exists in a distribution of data</a:t>
            </a:r>
          </a:p>
        </p:txBody>
      </p:sp>
      <p:sp>
        <p:nvSpPr>
          <p:cNvPr id="47109" name="Footer Placeholder 6"/>
          <p:cNvSpPr>
            <a:spLocks noGrp="1"/>
          </p:cNvSpPr>
          <p:nvPr>
            <p:ph type="ftr" sz="quarter" idx="11"/>
          </p:nvPr>
        </p:nvSpPr>
        <p:spPr bwMode="auto">
          <a:xfrm>
            <a:off x="3124200" y="6356350"/>
            <a:ext cx="2895600" cy="365125"/>
          </a:xfrm>
          <a:prstGeom prst="rect">
            <a:avLst/>
          </a:prstGeom>
          <a:noFill/>
          <a:ln>
            <a:miter lim="800000"/>
            <a:headEnd/>
            <a:tailEnd/>
          </a:ln>
        </p:spPr>
        <p:txBody>
          <a:bodyPr/>
          <a:lstStyle/>
          <a:p>
            <a:r>
              <a:rPr lang="en-US" smtClean="0"/>
              <a:t>IS Project Management</a:t>
            </a:r>
            <a:endParaRPr lang="en-US" dirty="0" smtClean="0"/>
          </a:p>
        </p:txBody>
      </p:sp>
      <p:sp>
        <p:nvSpPr>
          <p:cNvPr id="6" name="Slide Number Placeholder 5"/>
          <p:cNvSpPr>
            <a:spLocks noGrp="1"/>
          </p:cNvSpPr>
          <p:nvPr>
            <p:ph type="sldNum" sz="quarter" idx="12"/>
          </p:nvPr>
        </p:nvSpPr>
        <p:spPr/>
        <p:txBody>
          <a:bodyPr/>
          <a:lstStyle/>
          <a:p>
            <a:pPr>
              <a:defRPr/>
            </a:pPr>
            <a:fld id="{C4F9650C-BDEF-49EE-ABEC-15BD81EE838E}" type="slidenum">
              <a:rPr lang="en-US" smtClean="0"/>
              <a:pPr>
                <a:defRPr/>
              </a:pPr>
              <a:t>28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292598"/>
            <a:ext cx="4724400" cy="3510221"/>
          </a:xfrm>
          <a:prstGeom prst="rect">
            <a:avLst/>
          </a:prstGeom>
        </p:spPr>
      </p:pic>
    </p:spTree>
    <p:extLst>
      <p:ext uri="{BB962C8B-B14F-4D97-AF65-F5344CB8AC3E}">
        <p14:creationId xmlns:p14="http://schemas.microsoft.com/office/powerpoint/2010/main" val="1700242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rmAutofit/>
          </a:bodyPr>
          <a:lstStyle/>
          <a:p>
            <a:r>
              <a:rPr lang="en-US" dirty="0" smtClean="0"/>
              <a:t>Sigma and Defective Units</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smtClean="0"/>
              <a:t>IS Project Management</a:t>
            </a:r>
            <a:endParaRPr lang="en-US" dirty="0"/>
          </a:p>
        </p:txBody>
      </p:sp>
      <p:sp>
        <p:nvSpPr>
          <p:cNvPr id="5" name="Slide Number Placeholder 4"/>
          <p:cNvSpPr>
            <a:spLocks noGrp="1"/>
          </p:cNvSpPr>
          <p:nvPr>
            <p:ph type="sldNum" sz="quarter" idx="12"/>
          </p:nvPr>
        </p:nvSpPr>
        <p:spPr/>
        <p:txBody>
          <a:bodyPr/>
          <a:lstStyle/>
          <a:p>
            <a:pPr>
              <a:defRPr/>
            </a:pPr>
            <a:fld id="{5EA6CB9E-84A0-45DA-81C2-C3F66A5CA276}" type="slidenum">
              <a:rPr lang="en-US" smtClean="0"/>
              <a:pPr>
                <a:defRPr/>
              </a:pPr>
              <a:t>29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68" y="1912150"/>
            <a:ext cx="8860032" cy="3040850"/>
          </a:xfrm>
          <a:prstGeom prst="rect">
            <a:avLst/>
          </a:prstGeom>
        </p:spPr>
      </p:pic>
    </p:spTree>
    <p:extLst>
      <p:ext uri="{BB962C8B-B14F-4D97-AF65-F5344CB8AC3E}">
        <p14:creationId xmlns:p14="http://schemas.microsoft.com/office/powerpoint/2010/main" val="159535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484632"/>
            <a:ext cx="7772400" cy="810768"/>
          </a:xfrm>
        </p:spPr>
        <p:txBody>
          <a:bodyPr/>
          <a:lstStyle/>
          <a:p>
            <a:r>
              <a:rPr lang="en-US" dirty="0" smtClean="0"/>
              <a:t>The Cost of Quality</a:t>
            </a:r>
          </a:p>
        </p:txBody>
      </p:sp>
      <p:sp>
        <p:nvSpPr>
          <p:cNvPr id="62467" name="Rectangle 3"/>
          <p:cNvSpPr>
            <a:spLocks noGrp="1" noChangeArrowheads="1"/>
          </p:cNvSpPr>
          <p:nvPr>
            <p:ph idx="1"/>
          </p:nvPr>
        </p:nvSpPr>
        <p:spPr>
          <a:xfrm>
            <a:off x="718457" y="1328057"/>
            <a:ext cx="8001000" cy="4530725"/>
          </a:xfrm>
        </p:spPr>
        <p:txBody>
          <a:bodyPr>
            <a:noAutofit/>
          </a:bodyPr>
          <a:lstStyle/>
          <a:p>
            <a:pPr>
              <a:lnSpc>
                <a:spcPct val="90000"/>
              </a:lnSpc>
            </a:pPr>
            <a:r>
              <a:rPr lang="en-US" sz="2800" dirty="0" smtClean="0"/>
              <a:t>The </a:t>
            </a:r>
            <a:r>
              <a:rPr lang="en-US" sz="2800" b="1" dirty="0" smtClean="0"/>
              <a:t>cost of quality</a:t>
            </a:r>
            <a:r>
              <a:rPr lang="en-US" sz="2800" dirty="0" smtClean="0"/>
              <a:t> is the cost of conformance plus the cost of nonconformance</a:t>
            </a:r>
          </a:p>
          <a:p>
            <a:pPr lvl="1">
              <a:lnSpc>
                <a:spcPct val="90000"/>
              </a:lnSpc>
            </a:pPr>
            <a:r>
              <a:rPr lang="en-US" sz="2400" b="1" dirty="0" smtClean="0"/>
              <a:t>Conformance</a:t>
            </a:r>
            <a:r>
              <a:rPr lang="en-US" sz="2400" dirty="0" smtClean="0"/>
              <a:t> </a:t>
            </a:r>
          </a:p>
          <a:p>
            <a:pPr lvl="1">
              <a:lnSpc>
                <a:spcPct val="90000"/>
              </a:lnSpc>
            </a:pPr>
            <a:r>
              <a:rPr lang="en-US" sz="2400" b="1" dirty="0" smtClean="0"/>
              <a:t>Cost of nonconformance</a:t>
            </a:r>
          </a:p>
          <a:p>
            <a:pPr>
              <a:lnSpc>
                <a:spcPct val="90000"/>
              </a:lnSpc>
            </a:pPr>
            <a:r>
              <a:rPr lang="en-US" sz="2400" b="1" dirty="0" smtClean="0"/>
              <a:t>Cost Categories Related to Quality</a:t>
            </a:r>
          </a:p>
          <a:p>
            <a:pPr lvl="1">
              <a:spcBef>
                <a:spcPct val="40000"/>
              </a:spcBef>
            </a:pPr>
            <a:r>
              <a:rPr lang="en-US" sz="2800" dirty="0"/>
              <a:t>Prevention </a:t>
            </a:r>
            <a:r>
              <a:rPr lang="en-US" sz="2800" dirty="0" smtClean="0"/>
              <a:t>cost</a:t>
            </a:r>
          </a:p>
          <a:p>
            <a:pPr lvl="1">
              <a:spcBef>
                <a:spcPct val="40000"/>
              </a:spcBef>
            </a:pPr>
            <a:r>
              <a:rPr lang="en-US" sz="2800" dirty="0" smtClean="0"/>
              <a:t>Appraisal cost</a:t>
            </a:r>
          </a:p>
          <a:p>
            <a:pPr lvl="1">
              <a:spcBef>
                <a:spcPct val="40000"/>
              </a:spcBef>
            </a:pPr>
            <a:r>
              <a:rPr lang="en-US" sz="2800" dirty="0" smtClean="0"/>
              <a:t>Internal </a:t>
            </a:r>
            <a:r>
              <a:rPr lang="en-US" sz="2800" dirty="0"/>
              <a:t>failure </a:t>
            </a:r>
            <a:r>
              <a:rPr lang="en-US" sz="2800" dirty="0" smtClean="0"/>
              <a:t>cost</a:t>
            </a:r>
            <a:endParaRPr lang="en-US" sz="2800" dirty="0"/>
          </a:p>
          <a:p>
            <a:pPr lvl="1">
              <a:spcBef>
                <a:spcPct val="40000"/>
              </a:spcBef>
            </a:pPr>
            <a:r>
              <a:rPr lang="en-US" sz="2800" dirty="0"/>
              <a:t>External failure </a:t>
            </a:r>
            <a:r>
              <a:rPr lang="en-US" sz="2800" dirty="0" smtClean="0"/>
              <a:t>cost</a:t>
            </a:r>
            <a:endParaRPr lang="en-US" sz="2800" dirty="0"/>
          </a:p>
          <a:p>
            <a:pPr lvl="1">
              <a:spcBef>
                <a:spcPct val="40000"/>
              </a:spcBef>
            </a:pPr>
            <a:r>
              <a:rPr lang="en-US" sz="2800" dirty="0"/>
              <a:t>Measurement and test equipment </a:t>
            </a:r>
            <a:r>
              <a:rPr lang="en-US" sz="2800" dirty="0" smtClean="0"/>
              <a:t>costs</a:t>
            </a:r>
            <a:endParaRPr lang="en-US" sz="2800" dirty="0"/>
          </a:p>
          <a:p>
            <a:pPr lvl="1">
              <a:lnSpc>
                <a:spcPct val="90000"/>
              </a:lnSpc>
            </a:pPr>
            <a:endParaRPr lang="en-US" sz="2000" b="1" dirty="0" smtClean="0"/>
          </a:p>
          <a:p>
            <a:pPr lvl="1">
              <a:lnSpc>
                <a:spcPct val="90000"/>
              </a:lnSpc>
            </a:pPr>
            <a:endParaRPr lang="en-US" sz="2000" b="1" dirty="0"/>
          </a:p>
          <a:p>
            <a:pPr marL="0" indent="0">
              <a:lnSpc>
                <a:spcPct val="90000"/>
              </a:lnSpc>
              <a:buNone/>
            </a:pPr>
            <a:endParaRPr lang="en-US" sz="2400" dirty="0" smtClean="0"/>
          </a:p>
        </p:txBody>
      </p:sp>
      <p:sp>
        <p:nvSpPr>
          <p:cNvPr id="7" name="Slide Number Placeholder 6"/>
          <p:cNvSpPr>
            <a:spLocks noGrp="1"/>
          </p:cNvSpPr>
          <p:nvPr>
            <p:ph type="sldNum" sz="quarter" idx="12"/>
          </p:nvPr>
        </p:nvSpPr>
        <p:spPr/>
        <p:txBody>
          <a:bodyPr/>
          <a:lstStyle/>
          <a:p>
            <a:pPr>
              <a:defRPr/>
            </a:pPr>
            <a:fld id="{7D8AE3BC-8A8A-45E1-9E7C-7D0B1B16348C}" type="slidenum">
              <a:rPr lang="en-US" smtClean="0"/>
              <a:pPr>
                <a:defRPr/>
              </a:pPr>
              <a:t>3</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2600476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484632"/>
            <a:ext cx="7772400" cy="1039368"/>
          </a:xfrm>
        </p:spPr>
        <p:txBody>
          <a:bodyPr>
            <a:normAutofit fontScale="90000"/>
          </a:bodyPr>
          <a:lstStyle/>
          <a:p>
            <a:r>
              <a:rPr lang="en-US" dirty="0" smtClean="0"/>
              <a:t>Improving Information Technology Project Quality</a:t>
            </a:r>
          </a:p>
        </p:txBody>
      </p:sp>
      <p:sp>
        <p:nvSpPr>
          <p:cNvPr id="60419" name="Rectangle 3"/>
          <p:cNvSpPr>
            <a:spLocks noGrp="1" noChangeArrowheads="1"/>
          </p:cNvSpPr>
          <p:nvPr>
            <p:ph idx="1"/>
          </p:nvPr>
        </p:nvSpPr>
        <p:spPr>
          <a:xfrm>
            <a:off x="609600" y="1676400"/>
            <a:ext cx="8001000" cy="4572000"/>
          </a:xfrm>
        </p:spPr>
        <p:txBody>
          <a:bodyPr>
            <a:normAutofit/>
          </a:bodyPr>
          <a:lstStyle/>
          <a:p>
            <a:pPr>
              <a:spcBef>
                <a:spcPct val="100000"/>
              </a:spcBef>
            </a:pPr>
            <a:r>
              <a:rPr lang="en-US" sz="3200" dirty="0" smtClean="0"/>
              <a:t>Several suggestions for improving quality for IT projects include:</a:t>
            </a:r>
          </a:p>
          <a:p>
            <a:pPr lvl="1">
              <a:spcBef>
                <a:spcPct val="100000"/>
              </a:spcBef>
            </a:pPr>
            <a:r>
              <a:rPr lang="en-US" sz="2800" dirty="0" smtClean="0"/>
              <a:t>Establish leadership that promotes quality</a:t>
            </a:r>
          </a:p>
          <a:p>
            <a:pPr lvl="1">
              <a:spcBef>
                <a:spcPts val="1800"/>
              </a:spcBef>
            </a:pPr>
            <a:r>
              <a:rPr lang="en-US" sz="2800" dirty="0" smtClean="0"/>
              <a:t>Understand the cost of quality</a:t>
            </a:r>
          </a:p>
          <a:p>
            <a:pPr lvl="1">
              <a:spcBef>
                <a:spcPts val="1800"/>
              </a:spcBef>
            </a:pPr>
            <a:r>
              <a:rPr lang="en-US" sz="2800" dirty="0" smtClean="0"/>
              <a:t>Focus on organizational influences and workplace factors that affect quality</a:t>
            </a:r>
          </a:p>
          <a:p>
            <a:pPr lvl="1">
              <a:spcBef>
                <a:spcPts val="1800"/>
              </a:spcBef>
            </a:pPr>
            <a:r>
              <a:rPr lang="en-US" sz="2800" dirty="0" smtClean="0"/>
              <a:t>Follow maturity models</a:t>
            </a:r>
          </a:p>
        </p:txBody>
      </p:sp>
      <p:sp>
        <p:nvSpPr>
          <p:cNvPr id="6" name="Slide Number Placeholder 5"/>
          <p:cNvSpPr>
            <a:spLocks noGrp="1"/>
          </p:cNvSpPr>
          <p:nvPr>
            <p:ph type="sldNum" sz="quarter" idx="12"/>
          </p:nvPr>
        </p:nvSpPr>
        <p:spPr/>
        <p:txBody>
          <a:bodyPr/>
          <a:lstStyle/>
          <a:p>
            <a:pPr>
              <a:defRPr/>
            </a:pPr>
            <a:fld id="{23F0EDE3-83E9-4417-B805-2D1A19CC59BE}" type="slidenum">
              <a:rPr lang="en-US" smtClean="0"/>
              <a:pPr>
                <a:defRPr/>
              </a:pPr>
              <a:t>30</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2947830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30469" y="457200"/>
            <a:ext cx="8382000" cy="608013"/>
          </a:xfrm>
        </p:spPr>
        <p:txBody>
          <a:bodyPr>
            <a:normAutofit fontScale="90000"/>
          </a:bodyPr>
          <a:lstStyle/>
          <a:p>
            <a:r>
              <a:rPr lang="en-US" dirty="0" smtClean="0"/>
              <a:t>Maturity Models</a:t>
            </a:r>
          </a:p>
        </p:txBody>
      </p:sp>
      <p:sp>
        <p:nvSpPr>
          <p:cNvPr id="67587" name="Rectangle 3"/>
          <p:cNvSpPr>
            <a:spLocks noGrp="1" noChangeArrowheads="1"/>
          </p:cNvSpPr>
          <p:nvPr>
            <p:ph idx="1"/>
          </p:nvPr>
        </p:nvSpPr>
        <p:spPr>
          <a:xfrm>
            <a:off x="762000" y="1600200"/>
            <a:ext cx="8229600" cy="4648200"/>
          </a:xfrm>
        </p:spPr>
        <p:txBody>
          <a:bodyPr>
            <a:normAutofit/>
          </a:bodyPr>
          <a:lstStyle/>
          <a:p>
            <a:pPr>
              <a:spcBef>
                <a:spcPct val="100000"/>
              </a:spcBef>
            </a:pPr>
            <a:r>
              <a:rPr lang="en-US" sz="3200" b="1" dirty="0" smtClean="0"/>
              <a:t>Maturity models</a:t>
            </a:r>
            <a:r>
              <a:rPr lang="en-US" sz="3200" dirty="0" smtClean="0"/>
              <a:t> are frameworks for helping organizations improve their processes and systems</a:t>
            </a:r>
          </a:p>
          <a:p>
            <a:pPr lvl="1">
              <a:spcBef>
                <a:spcPct val="100000"/>
              </a:spcBef>
            </a:pPr>
            <a:r>
              <a:rPr lang="en-US" sz="2800" b="1" dirty="0" smtClean="0"/>
              <a:t>Software Quality Function Deployment Model</a:t>
            </a:r>
            <a:r>
              <a:rPr lang="en-US" sz="2800" dirty="0" smtClean="0"/>
              <a:t> </a:t>
            </a:r>
          </a:p>
          <a:p>
            <a:pPr lvl="1">
              <a:spcBef>
                <a:spcPct val="100000"/>
              </a:spcBef>
            </a:pPr>
            <a:r>
              <a:rPr lang="en-US" sz="2800" b="1" dirty="0" smtClean="0"/>
              <a:t>Capability Maturity Model Integration</a:t>
            </a:r>
            <a:endParaRPr lang="en-US" sz="2800" dirty="0" smtClean="0"/>
          </a:p>
          <a:p>
            <a:pPr>
              <a:lnSpc>
                <a:spcPct val="90000"/>
              </a:lnSpc>
            </a:pPr>
            <a:endParaRPr lang="en-US" sz="3600" dirty="0" smtClean="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
        <p:nvSpPr>
          <p:cNvPr id="3" name="Slide Number Placeholder 2"/>
          <p:cNvSpPr>
            <a:spLocks noGrp="1"/>
          </p:cNvSpPr>
          <p:nvPr>
            <p:ph type="sldNum" sz="quarter" idx="12"/>
          </p:nvPr>
        </p:nvSpPr>
        <p:spPr/>
        <p:txBody>
          <a:bodyPr/>
          <a:lstStyle/>
          <a:p>
            <a:pPr>
              <a:defRPr/>
            </a:pPr>
            <a:fld id="{ADD9E4B6-4DAA-41FE-80F7-442DE98529E0}" type="slidenum">
              <a:rPr lang="en-US" smtClean="0"/>
              <a:pPr>
                <a:defRPr/>
              </a:pPr>
              <a:t>31</a:t>
            </a:fld>
            <a:endParaRPr lang="en-US" dirty="0"/>
          </a:p>
        </p:txBody>
      </p:sp>
    </p:spTree>
    <p:extLst>
      <p:ext uri="{BB962C8B-B14F-4D97-AF65-F5344CB8AC3E}">
        <p14:creationId xmlns:p14="http://schemas.microsoft.com/office/powerpoint/2010/main" val="2273381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84632"/>
            <a:ext cx="7772400" cy="734568"/>
          </a:xfrm>
        </p:spPr>
        <p:txBody>
          <a:bodyPr/>
          <a:lstStyle/>
          <a:p>
            <a:r>
              <a:rPr lang="en-US" dirty="0" smtClean="0"/>
              <a:t>CMMI Levels</a:t>
            </a:r>
          </a:p>
        </p:txBody>
      </p:sp>
      <p:sp>
        <p:nvSpPr>
          <p:cNvPr id="68611" name="Rectangle 3"/>
          <p:cNvSpPr>
            <a:spLocks noGrp="1" noChangeArrowheads="1"/>
          </p:cNvSpPr>
          <p:nvPr>
            <p:ph idx="1"/>
          </p:nvPr>
        </p:nvSpPr>
        <p:spPr>
          <a:xfrm>
            <a:off x="685800" y="1371600"/>
            <a:ext cx="7772400" cy="4736592"/>
          </a:xfrm>
        </p:spPr>
        <p:txBody>
          <a:bodyPr>
            <a:noAutofit/>
          </a:bodyPr>
          <a:lstStyle/>
          <a:p>
            <a:r>
              <a:rPr lang="en-US" sz="3200" dirty="0" smtClean="0"/>
              <a:t>CMMI levels, from lowest to highest, are:</a:t>
            </a:r>
          </a:p>
          <a:p>
            <a:pPr lvl="1"/>
            <a:r>
              <a:rPr lang="en-US" sz="2800" dirty="0" smtClean="0"/>
              <a:t>Incomplete</a:t>
            </a:r>
          </a:p>
          <a:p>
            <a:pPr lvl="1"/>
            <a:r>
              <a:rPr lang="en-US" sz="2800" dirty="0" smtClean="0"/>
              <a:t>Performed</a:t>
            </a:r>
          </a:p>
          <a:p>
            <a:pPr lvl="1"/>
            <a:r>
              <a:rPr lang="en-US" sz="2800" dirty="0" smtClean="0"/>
              <a:t>Managed</a:t>
            </a:r>
          </a:p>
          <a:p>
            <a:pPr lvl="1"/>
            <a:r>
              <a:rPr lang="en-US" sz="2800" dirty="0" smtClean="0"/>
              <a:t>Defined</a:t>
            </a:r>
          </a:p>
          <a:p>
            <a:pPr lvl="1"/>
            <a:r>
              <a:rPr lang="en-US" sz="2800" dirty="0" smtClean="0"/>
              <a:t>Quantitatively Managed</a:t>
            </a:r>
          </a:p>
          <a:p>
            <a:pPr lvl="1"/>
            <a:r>
              <a:rPr lang="en-US" sz="2800" dirty="0" smtClean="0"/>
              <a:t>Optimizing</a:t>
            </a:r>
          </a:p>
          <a:p>
            <a:r>
              <a:rPr lang="en-US" sz="3200" dirty="0" smtClean="0"/>
              <a:t>Companies may not get to bid on government projects unless they have a CMMI Level 3</a:t>
            </a:r>
          </a:p>
        </p:txBody>
      </p:sp>
      <p:sp>
        <p:nvSpPr>
          <p:cNvPr id="6" name="Slide Number Placeholder 5"/>
          <p:cNvSpPr>
            <a:spLocks noGrp="1"/>
          </p:cNvSpPr>
          <p:nvPr>
            <p:ph type="sldNum" sz="quarter" idx="12"/>
          </p:nvPr>
        </p:nvSpPr>
        <p:spPr/>
        <p:txBody>
          <a:bodyPr/>
          <a:lstStyle/>
          <a:p>
            <a:pPr>
              <a:defRPr/>
            </a:pPr>
            <a:fld id="{2536F517-63F8-4410-8ED3-8EE3978F08B8}" type="slidenum">
              <a:rPr lang="en-US" smtClean="0"/>
              <a:pPr>
                <a:defRPr/>
              </a:pPr>
              <a:t>32</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1882974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Chapter Summary</a:t>
            </a:r>
          </a:p>
        </p:txBody>
      </p:sp>
      <p:sp>
        <p:nvSpPr>
          <p:cNvPr id="72707" name="Rectangle 3"/>
          <p:cNvSpPr>
            <a:spLocks noGrp="1" noChangeArrowheads="1"/>
          </p:cNvSpPr>
          <p:nvPr>
            <p:ph idx="1"/>
          </p:nvPr>
        </p:nvSpPr>
        <p:spPr/>
        <p:txBody>
          <a:bodyPr/>
          <a:lstStyle/>
          <a:p>
            <a:pPr>
              <a:spcBef>
                <a:spcPct val="100000"/>
              </a:spcBef>
            </a:pPr>
            <a:r>
              <a:rPr lang="en-US" dirty="0" smtClean="0"/>
              <a:t>Project quality management ensures that the project will satisfy the needs for which it was undertaken</a:t>
            </a:r>
          </a:p>
          <a:p>
            <a:pPr>
              <a:spcBef>
                <a:spcPct val="100000"/>
              </a:spcBef>
            </a:pPr>
            <a:r>
              <a:rPr lang="en-US" dirty="0" smtClean="0"/>
              <a:t>Main processes include:</a:t>
            </a:r>
          </a:p>
          <a:p>
            <a:pPr lvl="1">
              <a:spcBef>
                <a:spcPts val="1800"/>
              </a:spcBef>
            </a:pPr>
            <a:r>
              <a:rPr lang="en-US" dirty="0" smtClean="0"/>
              <a:t>Plan quality</a:t>
            </a:r>
          </a:p>
          <a:p>
            <a:pPr lvl="1">
              <a:spcBef>
                <a:spcPts val="1800"/>
              </a:spcBef>
            </a:pPr>
            <a:r>
              <a:rPr lang="en-US" dirty="0" smtClean="0"/>
              <a:t>Perform quality assurance</a:t>
            </a:r>
          </a:p>
          <a:p>
            <a:pPr lvl="1">
              <a:spcBef>
                <a:spcPts val="1800"/>
              </a:spcBef>
            </a:pPr>
            <a:r>
              <a:rPr lang="en-US" dirty="0" smtClean="0"/>
              <a:t>Perform quality control</a:t>
            </a:r>
          </a:p>
        </p:txBody>
      </p:sp>
      <p:sp>
        <p:nvSpPr>
          <p:cNvPr id="6" name="Slide Number Placeholder 5"/>
          <p:cNvSpPr>
            <a:spLocks noGrp="1"/>
          </p:cNvSpPr>
          <p:nvPr>
            <p:ph type="sldNum" sz="quarter" idx="12"/>
          </p:nvPr>
        </p:nvSpPr>
        <p:spPr/>
        <p:txBody>
          <a:bodyPr/>
          <a:lstStyle/>
          <a:p>
            <a:pPr>
              <a:defRPr/>
            </a:pPr>
            <a:fld id="{2E62C714-3C5F-4E07-AE88-D1AB390D0254}" type="slidenum">
              <a:rPr lang="en-US" smtClean="0"/>
              <a:pPr>
                <a:defRPr/>
              </a:pPr>
              <a:t>33</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extLst>
      <p:ext uri="{BB962C8B-B14F-4D97-AF65-F5344CB8AC3E}">
        <p14:creationId xmlns:p14="http://schemas.microsoft.com/office/powerpoint/2010/main" val="292902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0946" y="143256"/>
            <a:ext cx="8204454" cy="1075944"/>
          </a:xfrm>
        </p:spPr>
        <p:txBody>
          <a:bodyPr>
            <a:normAutofit/>
          </a:bodyPr>
          <a:lstStyle/>
          <a:p>
            <a:r>
              <a:rPr lang="en-US" dirty="0" smtClean="0"/>
              <a:t>What Is Project Quality Management?</a:t>
            </a:r>
          </a:p>
        </p:txBody>
      </p:sp>
      <p:sp>
        <p:nvSpPr>
          <p:cNvPr id="14339" name="Rectangle 3"/>
          <p:cNvSpPr>
            <a:spLocks noGrp="1" noChangeArrowheads="1"/>
          </p:cNvSpPr>
          <p:nvPr>
            <p:ph idx="1"/>
          </p:nvPr>
        </p:nvSpPr>
        <p:spPr>
          <a:xfrm>
            <a:off x="533400" y="1219200"/>
            <a:ext cx="8153400" cy="5105400"/>
          </a:xfrm>
        </p:spPr>
        <p:txBody>
          <a:bodyPr>
            <a:normAutofit/>
          </a:bodyPr>
          <a:lstStyle/>
          <a:p>
            <a:r>
              <a:rPr lang="en-US" sz="3200" b="1" dirty="0" smtClean="0"/>
              <a:t>Project quality management </a:t>
            </a:r>
            <a:r>
              <a:rPr lang="en-US" sz="3200" dirty="0" smtClean="0"/>
              <a:t>ensures that the project will satisfy the needs for which it was undertaken</a:t>
            </a:r>
          </a:p>
          <a:p>
            <a:r>
              <a:rPr lang="en-US" sz="3200" u="sng" dirty="0" smtClean="0"/>
              <a:t>Processes include</a:t>
            </a:r>
            <a:r>
              <a:rPr lang="en-US" sz="3200" dirty="0" smtClean="0"/>
              <a:t>:</a:t>
            </a:r>
          </a:p>
          <a:p>
            <a:pPr marL="971550" lvl="1" indent="-514350">
              <a:buFont typeface="+mj-lt"/>
              <a:buAutoNum type="arabicParenR"/>
            </a:pPr>
            <a:r>
              <a:rPr lang="en-US" sz="2800" b="1" dirty="0" smtClean="0"/>
              <a:t>Planning quality management (Planning)</a:t>
            </a:r>
            <a:endParaRPr lang="en-US" sz="2800" dirty="0" smtClean="0"/>
          </a:p>
          <a:p>
            <a:pPr marL="971550" lvl="1" indent="-514350">
              <a:buFont typeface="+mj-lt"/>
              <a:buAutoNum type="arabicParenR"/>
            </a:pPr>
            <a:r>
              <a:rPr lang="en-US" sz="2800" b="1" dirty="0" smtClean="0"/>
              <a:t>Performing quality assurance (Executing)</a:t>
            </a:r>
          </a:p>
          <a:p>
            <a:pPr marL="971550" lvl="1" indent="-514350">
              <a:buFont typeface="+mj-lt"/>
              <a:buAutoNum type="arabicParenR"/>
            </a:pPr>
            <a:r>
              <a:rPr lang="en-US" sz="2800" b="1" dirty="0" smtClean="0"/>
              <a:t>Performing quality control (Control/Monitor)</a:t>
            </a:r>
            <a:endParaRPr lang="en-US" sz="2800" dirty="0" smtClean="0"/>
          </a:p>
        </p:txBody>
      </p:sp>
      <p:sp>
        <p:nvSpPr>
          <p:cNvPr id="6" name="Slide Number Placeholder 5"/>
          <p:cNvSpPr>
            <a:spLocks noGrp="1"/>
          </p:cNvSpPr>
          <p:nvPr>
            <p:ph type="sldNum" sz="quarter" idx="12"/>
          </p:nvPr>
        </p:nvSpPr>
        <p:spPr/>
        <p:txBody>
          <a:bodyPr/>
          <a:lstStyle/>
          <a:p>
            <a:pPr>
              <a:defRPr/>
            </a:pPr>
            <a:fld id="{8DF6B265-04DB-454D-BE0F-7642CB49FCAB}" type="slidenum">
              <a:rPr lang="en-US" smtClean="0"/>
              <a:pPr>
                <a:defRPr/>
              </a:pPr>
              <a:t>4</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73572"/>
            <a:ext cx="8229600" cy="1143000"/>
          </a:xfrm>
        </p:spPr>
        <p:txBody>
          <a:bodyPr>
            <a:normAutofit/>
          </a:bodyPr>
          <a:lstStyle/>
          <a:p>
            <a:r>
              <a:rPr lang="en-US" dirty="0" smtClean="0"/>
              <a:t>Project Quality Management Summary</a:t>
            </a:r>
          </a:p>
        </p:txBody>
      </p:sp>
      <p:sp>
        <p:nvSpPr>
          <p:cNvPr id="15363" name="Footer Placeholder 3"/>
          <p:cNvSpPr>
            <a:spLocks noGrp="1"/>
          </p:cNvSpPr>
          <p:nvPr>
            <p:ph type="ftr" sz="quarter" idx="11"/>
          </p:nvPr>
        </p:nvSpPr>
        <p:spPr bwMode="auto">
          <a:xfrm>
            <a:off x="3124200" y="6356350"/>
            <a:ext cx="2895600" cy="365125"/>
          </a:xfrm>
          <a:prstGeom prst="rect">
            <a:avLst/>
          </a:prstGeom>
          <a:noFill/>
          <a:ln>
            <a:miter lim="800000"/>
            <a:headEnd/>
            <a:tailEnd/>
          </a:ln>
        </p:spPr>
        <p:txBody>
          <a:bodyPr/>
          <a:lstStyle/>
          <a:p>
            <a:r>
              <a:rPr lang="en-US" smtClean="0"/>
              <a:t>IS Project Management</a:t>
            </a:r>
            <a:endParaRPr lang="en-US" dirty="0" smtClean="0"/>
          </a:p>
        </p:txBody>
      </p:sp>
      <p:sp>
        <p:nvSpPr>
          <p:cNvPr id="5" name="Slide Number Placeholder 4"/>
          <p:cNvSpPr>
            <a:spLocks noGrp="1"/>
          </p:cNvSpPr>
          <p:nvPr>
            <p:ph type="sldNum" sz="quarter" idx="12"/>
          </p:nvPr>
        </p:nvSpPr>
        <p:spPr/>
        <p:txBody>
          <a:bodyPr/>
          <a:lstStyle/>
          <a:p>
            <a:pPr>
              <a:defRPr/>
            </a:pPr>
            <a:fld id="{44012603-D05E-47B7-96B2-441455AC3694}" type="slidenum">
              <a:rPr lang="en-US" smtClean="0"/>
              <a:pPr>
                <a:defRPr/>
              </a:pPr>
              <a:t>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00200"/>
            <a:ext cx="7848600" cy="51434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710946" y="152400"/>
            <a:ext cx="7772400" cy="886968"/>
          </a:xfrm>
        </p:spPr>
        <p:txBody>
          <a:bodyPr/>
          <a:lstStyle/>
          <a:p>
            <a:pPr marL="742950" indent="-742950">
              <a:buFont typeface="+mj-lt"/>
              <a:buAutoNum type="arabicParenR"/>
            </a:pPr>
            <a:r>
              <a:rPr lang="en-US" dirty="0" smtClean="0"/>
              <a:t>Planning Quality</a:t>
            </a:r>
          </a:p>
        </p:txBody>
      </p:sp>
      <p:sp>
        <p:nvSpPr>
          <p:cNvPr id="16387" name="Rectangle 1027"/>
          <p:cNvSpPr>
            <a:spLocks noGrp="1" noChangeArrowheads="1"/>
          </p:cNvSpPr>
          <p:nvPr>
            <p:ph idx="1"/>
          </p:nvPr>
        </p:nvSpPr>
        <p:spPr>
          <a:xfrm>
            <a:off x="710946" y="1143000"/>
            <a:ext cx="8186738" cy="4791075"/>
          </a:xfrm>
        </p:spPr>
        <p:txBody>
          <a:bodyPr>
            <a:normAutofit/>
          </a:bodyPr>
          <a:lstStyle/>
          <a:p>
            <a:pPr>
              <a:spcBef>
                <a:spcPct val="100000"/>
              </a:spcBef>
            </a:pPr>
            <a:r>
              <a:rPr lang="en-US" sz="3200" dirty="0" smtClean="0"/>
              <a:t>Implies the ability to anticipate situations and prepare actions to bring about the desired outcome</a:t>
            </a:r>
          </a:p>
          <a:p>
            <a:pPr>
              <a:spcBef>
                <a:spcPct val="100000"/>
              </a:spcBef>
            </a:pPr>
            <a:r>
              <a:rPr lang="en-US" sz="3200" dirty="0" smtClean="0"/>
              <a:t>Important to prevent defects by:</a:t>
            </a:r>
          </a:p>
          <a:p>
            <a:pPr lvl="1">
              <a:spcBef>
                <a:spcPct val="100000"/>
              </a:spcBef>
            </a:pPr>
            <a:r>
              <a:rPr lang="en-US" sz="2800" dirty="0" smtClean="0"/>
              <a:t>Selecting proper materials</a:t>
            </a:r>
          </a:p>
          <a:p>
            <a:pPr lvl="1">
              <a:spcBef>
                <a:spcPts val="0"/>
              </a:spcBef>
            </a:pPr>
            <a:r>
              <a:rPr lang="en-US" sz="2800" dirty="0" smtClean="0"/>
              <a:t>Training and indoctrinating people in quality</a:t>
            </a:r>
          </a:p>
          <a:p>
            <a:pPr lvl="1">
              <a:spcBef>
                <a:spcPts val="0"/>
              </a:spcBef>
            </a:pPr>
            <a:r>
              <a:rPr lang="en-US" sz="2800" dirty="0" smtClean="0"/>
              <a:t>Planning a process that ensures the appropriate outcome</a:t>
            </a:r>
          </a:p>
        </p:txBody>
      </p:sp>
      <p:sp>
        <p:nvSpPr>
          <p:cNvPr id="6" name="Slide Number Placeholder 5"/>
          <p:cNvSpPr>
            <a:spLocks noGrp="1"/>
          </p:cNvSpPr>
          <p:nvPr>
            <p:ph type="sldNum" sz="quarter" idx="12"/>
          </p:nvPr>
        </p:nvSpPr>
        <p:spPr/>
        <p:txBody>
          <a:bodyPr/>
          <a:lstStyle/>
          <a:p>
            <a:pPr>
              <a:defRPr/>
            </a:pPr>
            <a:fld id="{B7BA7F8E-D559-4615-9258-F6E51ABB80BD}" type="slidenum">
              <a:rPr lang="en-US" smtClean="0"/>
              <a:pPr>
                <a:defRPr/>
              </a:pPr>
              <a:t>6</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32717" y="228600"/>
            <a:ext cx="7772400" cy="886968"/>
          </a:xfrm>
        </p:spPr>
        <p:txBody>
          <a:bodyPr/>
          <a:lstStyle/>
          <a:p>
            <a:r>
              <a:rPr lang="en-US" dirty="0" smtClean="0"/>
              <a:t>Quality and IT Projects</a:t>
            </a:r>
          </a:p>
        </p:txBody>
      </p:sp>
      <p:sp>
        <p:nvSpPr>
          <p:cNvPr id="18435" name="Rectangle 3"/>
          <p:cNvSpPr>
            <a:spLocks noGrp="1" noChangeArrowheads="1"/>
          </p:cNvSpPr>
          <p:nvPr>
            <p:ph idx="1"/>
          </p:nvPr>
        </p:nvSpPr>
        <p:spPr>
          <a:xfrm>
            <a:off x="710946" y="1115568"/>
            <a:ext cx="8096922" cy="1447800"/>
          </a:xfrm>
        </p:spPr>
        <p:txBody>
          <a:bodyPr>
            <a:noAutofit/>
          </a:bodyPr>
          <a:lstStyle/>
          <a:p>
            <a:pPr algn="just"/>
            <a:r>
              <a:rPr lang="en-US" sz="3600" b="1" dirty="0" smtClean="0"/>
              <a:t>Customers have difficulty explaining exactly what they want in an IT project.</a:t>
            </a:r>
          </a:p>
          <a:p>
            <a:pPr algn="just"/>
            <a:r>
              <a:rPr lang="en-US" sz="3600" b="1" dirty="0" smtClean="0"/>
              <a:t>What are the important scope aspects of IT projects that impact quality?</a:t>
            </a:r>
            <a:endParaRPr lang="en-US" sz="3600" dirty="0" smtClean="0"/>
          </a:p>
        </p:txBody>
      </p:sp>
      <p:sp>
        <p:nvSpPr>
          <p:cNvPr id="6" name="Slide Number Placeholder 5"/>
          <p:cNvSpPr>
            <a:spLocks noGrp="1"/>
          </p:cNvSpPr>
          <p:nvPr>
            <p:ph type="sldNum" sz="quarter" idx="12"/>
          </p:nvPr>
        </p:nvSpPr>
        <p:spPr/>
        <p:txBody>
          <a:bodyPr/>
          <a:lstStyle/>
          <a:p>
            <a:pPr>
              <a:defRPr/>
            </a:pPr>
            <a:fld id="{7A6CB4B6-255F-4F8D-9830-CD23385BB247}" type="slidenum">
              <a:rPr lang="en-US" smtClean="0"/>
              <a:pPr>
                <a:defRPr/>
              </a:pPr>
              <a:t>7</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84632"/>
            <a:ext cx="7772400" cy="810768"/>
          </a:xfrm>
        </p:spPr>
        <p:txBody>
          <a:bodyPr>
            <a:normAutofit fontScale="90000"/>
          </a:bodyPr>
          <a:lstStyle/>
          <a:p>
            <a:r>
              <a:rPr lang="en-US" dirty="0" smtClean="0"/>
              <a:t>Who’s Responsible for the Quality </a:t>
            </a:r>
            <a:br>
              <a:rPr lang="en-US" dirty="0" smtClean="0"/>
            </a:br>
            <a:r>
              <a:rPr lang="en-US" dirty="0" smtClean="0"/>
              <a:t>of Projects?</a:t>
            </a:r>
          </a:p>
        </p:txBody>
      </p:sp>
      <p:sp>
        <p:nvSpPr>
          <p:cNvPr id="19459" name="Rectangle 3"/>
          <p:cNvSpPr>
            <a:spLocks noGrp="1" noChangeArrowheads="1"/>
          </p:cNvSpPr>
          <p:nvPr>
            <p:ph idx="1"/>
          </p:nvPr>
        </p:nvSpPr>
        <p:spPr>
          <a:xfrm>
            <a:off x="762000" y="1676400"/>
            <a:ext cx="8077200" cy="4572000"/>
          </a:xfrm>
        </p:spPr>
        <p:txBody>
          <a:bodyPr>
            <a:normAutofit/>
          </a:bodyPr>
          <a:lstStyle/>
          <a:p>
            <a:pPr>
              <a:spcBef>
                <a:spcPct val="100000"/>
              </a:spcBef>
            </a:pPr>
            <a:r>
              <a:rPr lang="en-US" sz="2800" dirty="0" smtClean="0"/>
              <a:t>Project managers are ultimately responsible for quality management on their projects</a:t>
            </a:r>
          </a:p>
          <a:p>
            <a:pPr>
              <a:spcBef>
                <a:spcPct val="100000"/>
              </a:spcBef>
            </a:pPr>
            <a:r>
              <a:rPr lang="en-US" sz="2800" dirty="0" smtClean="0"/>
              <a:t>Several organizations and references can help project managers and their teams understand quality</a:t>
            </a:r>
          </a:p>
          <a:p>
            <a:pPr lvl="1">
              <a:spcBef>
                <a:spcPct val="100000"/>
              </a:spcBef>
            </a:pPr>
            <a:r>
              <a:rPr lang="en-US" sz="2400" dirty="0" smtClean="0"/>
              <a:t>International Organization for Standardization (www.iso.org)</a:t>
            </a:r>
          </a:p>
          <a:p>
            <a:pPr lvl="1">
              <a:spcBef>
                <a:spcPct val="100000"/>
              </a:spcBef>
            </a:pPr>
            <a:r>
              <a:rPr lang="en-US" sz="2400" dirty="0" smtClean="0"/>
              <a:t>IEEE (www.ieee.org)</a:t>
            </a:r>
          </a:p>
          <a:p>
            <a:pPr lvl="1">
              <a:buFont typeface="Wingdings" pitchFamily="2" charset="2"/>
              <a:buNone/>
            </a:pPr>
            <a:endParaRPr lang="en-US" sz="2400" dirty="0" smtClean="0"/>
          </a:p>
        </p:txBody>
      </p:sp>
      <p:sp>
        <p:nvSpPr>
          <p:cNvPr id="6" name="Slide Number Placeholder 5"/>
          <p:cNvSpPr>
            <a:spLocks noGrp="1"/>
          </p:cNvSpPr>
          <p:nvPr>
            <p:ph type="sldNum" sz="quarter" idx="12"/>
          </p:nvPr>
        </p:nvSpPr>
        <p:spPr/>
        <p:txBody>
          <a:bodyPr/>
          <a:lstStyle/>
          <a:p>
            <a:pPr>
              <a:defRPr/>
            </a:pPr>
            <a:fld id="{2C3F607C-2128-4D98-BE27-CA32B82E791A}" type="slidenum">
              <a:rPr lang="en-US" smtClean="0"/>
              <a:pPr>
                <a:defRPr/>
              </a:pPr>
              <a:t>8</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8229600" cy="838200"/>
          </a:xfrm>
        </p:spPr>
        <p:txBody>
          <a:bodyPr/>
          <a:lstStyle/>
          <a:p>
            <a:r>
              <a:rPr lang="en-US" dirty="0" smtClean="0"/>
              <a:t>2) Performing Quality Assurance</a:t>
            </a:r>
          </a:p>
        </p:txBody>
      </p:sp>
      <p:sp>
        <p:nvSpPr>
          <p:cNvPr id="20483" name="Rectangle 3"/>
          <p:cNvSpPr>
            <a:spLocks noGrp="1" noChangeArrowheads="1"/>
          </p:cNvSpPr>
          <p:nvPr>
            <p:ph idx="1"/>
          </p:nvPr>
        </p:nvSpPr>
        <p:spPr>
          <a:xfrm>
            <a:off x="635290" y="1102071"/>
            <a:ext cx="8077200" cy="5181600"/>
          </a:xfrm>
        </p:spPr>
        <p:txBody>
          <a:bodyPr>
            <a:normAutofit/>
          </a:bodyPr>
          <a:lstStyle/>
          <a:p>
            <a:pPr>
              <a:spcBef>
                <a:spcPct val="40000"/>
              </a:spcBef>
            </a:pPr>
            <a:r>
              <a:rPr lang="en-US" sz="2800" b="1" dirty="0" smtClean="0"/>
              <a:t>Quality assurance </a:t>
            </a:r>
            <a:r>
              <a:rPr lang="en-US" sz="2800" dirty="0" smtClean="0"/>
              <a:t>includes all the activities related to satisfying the relevant quality standards for a project</a:t>
            </a:r>
          </a:p>
          <a:p>
            <a:pPr lvl="1">
              <a:spcBef>
                <a:spcPct val="40000"/>
              </a:spcBef>
            </a:pPr>
            <a:r>
              <a:rPr lang="en-US" sz="2800" dirty="0" smtClean="0"/>
              <a:t>Another goal of quality assurance is continuous quality improvement</a:t>
            </a:r>
          </a:p>
          <a:p>
            <a:pPr>
              <a:spcBef>
                <a:spcPct val="40000"/>
              </a:spcBef>
            </a:pPr>
            <a:r>
              <a:rPr lang="en-US" sz="2800" dirty="0" smtClean="0"/>
              <a:t>Performing Quality Assurance through</a:t>
            </a:r>
            <a:r>
              <a:rPr lang="en-US" sz="2800" b="1" dirty="0" smtClean="0"/>
              <a:t>: </a:t>
            </a:r>
          </a:p>
          <a:p>
            <a:pPr lvl="1">
              <a:spcBef>
                <a:spcPct val="40000"/>
              </a:spcBef>
            </a:pPr>
            <a:r>
              <a:rPr lang="en-US" sz="2800" b="1" dirty="0" smtClean="0"/>
              <a:t>Benchmarking</a:t>
            </a:r>
            <a:r>
              <a:rPr lang="en-US" sz="2800" dirty="0" smtClean="0"/>
              <a:t> </a:t>
            </a:r>
          </a:p>
          <a:p>
            <a:pPr lvl="1">
              <a:spcBef>
                <a:spcPct val="40000"/>
              </a:spcBef>
            </a:pPr>
            <a:r>
              <a:rPr lang="en-US" sz="2800" b="1" dirty="0" smtClean="0"/>
              <a:t>Quality audits</a:t>
            </a:r>
            <a:endParaRPr lang="en-US" sz="2800" dirty="0" smtClean="0"/>
          </a:p>
          <a:p>
            <a:pPr>
              <a:lnSpc>
                <a:spcPct val="90000"/>
              </a:lnSpc>
              <a:buFont typeface="Wingdings" pitchFamily="2" charset="2"/>
              <a:buNone/>
            </a:pPr>
            <a:endParaRPr lang="en-US" sz="2800" dirty="0" smtClean="0"/>
          </a:p>
        </p:txBody>
      </p:sp>
      <p:sp>
        <p:nvSpPr>
          <p:cNvPr id="6" name="Slide Number Placeholder 5"/>
          <p:cNvSpPr>
            <a:spLocks noGrp="1"/>
          </p:cNvSpPr>
          <p:nvPr>
            <p:ph type="sldNum" sz="quarter" idx="12"/>
          </p:nvPr>
        </p:nvSpPr>
        <p:spPr/>
        <p:txBody>
          <a:bodyPr/>
          <a:lstStyle/>
          <a:p>
            <a:pPr>
              <a:defRPr/>
            </a:pPr>
            <a:fld id="{68BD6018-CC30-4C37-9361-9FE90704E012}" type="slidenum">
              <a:rPr lang="en-US" smtClean="0"/>
              <a:pPr>
                <a:defRPr/>
              </a:pPr>
              <a:t>9</a:t>
            </a:fld>
            <a:endParaRPr lang="en-US" dirty="0"/>
          </a:p>
        </p:txBody>
      </p:sp>
      <p:sp>
        <p:nvSpPr>
          <p:cNvPr id="2" name="Footer Placeholder 1"/>
          <p:cNvSpPr>
            <a:spLocks noGrp="1"/>
          </p:cNvSpPr>
          <p:nvPr>
            <p:ph type="ftr" sz="quarter" idx="11"/>
          </p:nvPr>
        </p:nvSpPr>
        <p:spPr/>
        <p:txBody>
          <a:bodyPr/>
          <a:lstStyle/>
          <a:p>
            <a:pPr>
              <a:defRPr/>
            </a:pPr>
            <a:r>
              <a:rPr lang="en-US" smtClean="0"/>
              <a:t>IS Project Management</a:t>
            </a:r>
            <a:endParaRPr lang="en-US"/>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7772</TotalTime>
  <Words>1307</Words>
  <Application>Microsoft Office PowerPoint</Application>
  <PresentationFormat>On-screen Show (4:3)</PresentationFormat>
  <Paragraphs>252</Paragraphs>
  <Slides>33</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Arial Rounded MT Bold</vt:lpstr>
      <vt:lpstr>Calibri</vt:lpstr>
      <vt:lpstr>Rockwell</vt:lpstr>
      <vt:lpstr>Rockwell Condensed</vt:lpstr>
      <vt:lpstr>Symbol</vt:lpstr>
      <vt:lpstr>Times New Roman</vt:lpstr>
      <vt:lpstr>Wingdings</vt:lpstr>
      <vt:lpstr>Custom Design</vt:lpstr>
      <vt:lpstr>Wood Type</vt:lpstr>
      <vt:lpstr>Project Quality Management</vt:lpstr>
      <vt:lpstr>What Is Project Quality?</vt:lpstr>
      <vt:lpstr>The Cost of Quality</vt:lpstr>
      <vt:lpstr>What Is Project Quality Management?</vt:lpstr>
      <vt:lpstr>Project Quality Management Summary</vt:lpstr>
      <vt:lpstr>Planning Quality</vt:lpstr>
      <vt:lpstr>Quality and IT Projects</vt:lpstr>
      <vt:lpstr>Who’s Responsible for the Quality  of Projects?</vt:lpstr>
      <vt:lpstr>2) Performing Quality Assurance</vt:lpstr>
      <vt:lpstr>Testing</vt:lpstr>
      <vt:lpstr>Types of Tests</vt:lpstr>
      <vt:lpstr>Program inspections</vt:lpstr>
      <vt:lpstr>Inspection checklists</vt:lpstr>
      <vt:lpstr>An inspection checklist (a)</vt:lpstr>
      <vt:lpstr>An inspection checklist (b)</vt:lpstr>
      <vt:lpstr>3) Controlling Quality</vt:lpstr>
      <vt:lpstr>Flowcharts</vt:lpstr>
      <vt:lpstr>Run Charts</vt:lpstr>
      <vt:lpstr>Scatter diagram</vt:lpstr>
      <vt:lpstr>Histograms</vt:lpstr>
      <vt:lpstr>Pareto Charts</vt:lpstr>
      <vt:lpstr>Quality Control Charts</vt:lpstr>
      <vt:lpstr>The Seven Run Rule</vt:lpstr>
      <vt:lpstr>Checksheet</vt:lpstr>
      <vt:lpstr>Cause-and-Effect Diagrams</vt:lpstr>
      <vt:lpstr>Six Sigma</vt:lpstr>
      <vt:lpstr>Basic Information on Six Sigma</vt:lpstr>
      <vt:lpstr>Six Sigma and Statistics</vt:lpstr>
      <vt:lpstr>Sigma and Defective Units</vt:lpstr>
      <vt:lpstr>Improving Information Technology Project Quality</vt:lpstr>
      <vt:lpstr>Maturity Models</vt:lpstr>
      <vt:lpstr>CMMI Levels</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ermias.abebe@outlook.com</cp:lastModifiedBy>
  <cp:revision>161</cp:revision>
  <dcterms:created xsi:type="dcterms:W3CDTF">2001-07-05T23:10:12Z</dcterms:created>
  <dcterms:modified xsi:type="dcterms:W3CDTF">2018-10-22T08:56:43Z</dcterms:modified>
</cp:coreProperties>
</file>