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948" r:id="rId2"/>
  </p:sldMasterIdLst>
  <p:notesMasterIdLst>
    <p:notesMasterId r:id="rId29"/>
  </p:notesMasterIdLst>
  <p:handoutMasterIdLst>
    <p:handoutMasterId r:id="rId30"/>
  </p:handoutMasterIdLst>
  <p:sldIdLst>
    <p:sldId id="393" r:id="rId3"/>
    <p:sldId id="394" r:id="rId4"/>
    <p:sldId id="339" r:id="rId5"/>
    <p:sldId id="386" r:id="rId6"/>
    <p:sldId id="355" r:id="rId7"/>
    <p:sldId id="341" r:id="rId8"/>
    <p:sldId id="343" r:id="rId9"/>
    <p:sldId id="395" r:id="rId10"/>
    <p:sldId id="402" r:id="rId11"/>
    <p:sldId id="396" r:id="rId12"/>
    <p:sldId id="397" r:id="rId13"/>
    <p:sldId id="388" r:id="rId14"/>
    <p:sldId id="399" r:id="rId15"/>
    <p:sldId id="391" r:id="rId16"/>
    <p:sldId id="403" r:id="rId17"/>
    <p:sldId id="400" r:id="rId18"/>
    <p:sldId id="392" r:id="rId19"/>
    <p:sldId id="361" r:id="rId20"/>
    <p:sldId id="364" r:id="rId21"/>
    <p:sldId id="365" r:id="rId22"/>
    <p:sldId id="366" r:id="rId23"/>
    <p:sldId id="404" r:id="rId24"/>
    <p:sldId id="368" r:id="rId25"/>
    <p:sldId id="372" r:id="rId26"/>
    <p:sldId id="373" r:id="rId27"/>
    <p:sldId id="40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walbe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75763" autoAdjust="0"/>
  </p:normalViewPr>
  <p:slideViewPr>
    <p:cSldViewPr>
      <p:cViewPr varScale="1">
        <p:scale>
          <a:sx n="64" d="100"/>
          <a:sy n="64" d="100"/>
        </p:scale>
        <p:origin x="19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91C4D6C-6EDE-49B0-A311-F32A12FED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3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F34499-B82A-45E5-967D-F3C4D18AFB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41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EBF9E-79B8-47AA-AB6E-92778F1771C1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99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22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92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97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spcBef>
                <a:spcPct val="80000"/>
              </a:spcBef>
              <a:buClr>
                <a:srgbClr val="666699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92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74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36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47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42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89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86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49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59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13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7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74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78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F34499-B82A-45E5-967D-F3C4D18AFB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7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429C8-286F-4CBB-8323-E07CB01A2B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8D3E-95C0-4AD3-9DF7-A60E65E6C6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A9CB-A49F-428D-8075-9BAA7E4AA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E5CE54AD-B30A-469E-AD93-7B59B656CE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30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1028-70A1-4883-98CC-1414125760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56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4BDBFCCD-691C-40AA-8EFC-CF970F22E1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81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A2BC-76D7-4F9C-9D66-33CDF6D917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61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1AB30-0018-412D-8C9C-E8D2BE76AA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66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A60CE-7DB8-4518-9645-A357FEA2E3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91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4304E-FB8E-4A11-90C0-0D1234AF3E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3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5E2FE-52D3-4232-B85F-0C3C8901D3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6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967C-F284-4E77-A024-1853F01D66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75CA9-08CF-4B16-8E5B-A9E2B9C71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71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BCE2F-BB23-47FB-93E3-7F57817977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4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52180-080B-47A2-A616-2BCCE64515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2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32BB4-75B4-4C69-94AD-424C8FD0F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63AB-9E04-47FC-9F10-3CEA81C55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8384-3A5E-42B0-9DB2-68C2834A8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1A5-6FD8-44B4-AD7E-D5CC8471A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6FEB-F9E5-4AD9-9F53-51CC456E2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9C5E4-E79D-433E-94F2-96A93C7FD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32EF-206D-4E59-ADF9-6B674F5D2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B9482A8-9EF2-49AB-81BA-2929840DB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Seventh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B9482A8-9EF2-49AB-81BA-2929840DBB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2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137025"/>
            <a:ext cx="7086599" cy="1349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Communication Management</a:t>
            </a:r>
            <a:endParaRPr sz="3600" dirty="0">
              <a:effectLst>
                <a:outerShdw blurRad="38100" dist="38100" dir="2700000" algn="tl">
                  <a:srgbClr val="FFFFFF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1905000"/>
            <a:ext cx="56399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kern="0" dirty="0" smtClean="0">
                <a:solidFill>
                  <a:srgbClr val="676A55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PMI Knowledge Areas	</a:t>
            </a:r>
            <a:endParaRPr lang="en-US" sz="16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Communication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01660-625A-429A-86A8-6CD93411A10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0" name="Picture 2" descr="http://resources.intenseschool.com/wp-content/uploads/071913_1645_PMPSeriesPr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67590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343400" y="3886200"/>
            <a:ext cx="914400" cy="4572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62200" y="3695700"/>
            <a:ext cx="914400" cy="4572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248400" y="3712029"/>
            <a:ext cx="914400" cy="4572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4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Communication Model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01660-625A-429A-86A8-6CD93411A10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2050" name="Picture 2" descr="http://resources.intenseschool.com/wp-content/uploads/071913_1645_PMPSeriesPr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67590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2362200" y="3048000"/>
            <a:ext cx="914400" cy="381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248400" y="3064329"/>
            <a:ext cx="914400" cy="381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328552" y="4572000"/>
            <a:ext cx="914400" cy="3810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886200" y="4400550"/>
            <a:ext cx="341419" cy="4762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86200" y="3257550"/>
            <a:ext cx="341419" cy="4762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297381" y="2826204"/>
            <a:ext cx="341419" cy="4762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1255776"/>
          </a:xfrm>
        </p:spPr>
        <p:txBody>
          <a:bodyPr/>
          <a:lstStyle/>
          <a:p>
            <a:r>
              <a:rPr lang="en-US" sz="3600" b="1" dirty="0" smtClean="0"/>
              <a:t>Executing Process Group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Managing Communications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87637"/>
            <a:ext cx="7772400" cy="4530725"/>
          </a:xfrm>
        </p:spPr>
        <p:txBody>
          <a:bodyPr>
            <a:normAutofit/>
          </a:bodyPr>
          <a:lstStyle/>
          <a:p>
            <a:r>
              <a:rPr lang="en-US" sz="3200" dirty="0"/>
              <a:t>Managing communications is a large part of a project manager’s </a:t>
            </a:r>
            <a:r>
              <a:rPr lang="en-US" sz="3200" dirty="0" smtClean="0"/>
              <a:t>job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Important </a:t>
            </a:r>
            <a:r>
              <a:rPr lang="en-US" sz="3200" dirty="0"/>
              <a:t>considerations </a:t>
            </a:r>
            <a:r>
              <a:rPr lang="en-US" sz="3200" dirty="0" smtClean="0"/>
              <a:t>include:</a:t>
            </a:r>
          </a:p>
          <a:p>
            <a:pPr lvl="1"/>
            <a:r>
              <a:rPr lang="en-US" sz="2800" dirty="0" smtClean="0"/>
              <a:t>Technology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ppropriate </a:t>
            </a:r>
            <a:r>
              <a:rPr lang="en-US" sz="2800" dirty="0"/>
              <a:t>methods </a:t>
            </a:r>
            <a:r>
              <a:rPr lang="en-US" sz="2800" dirty="0" smtClean="0"/>
              <a:t>and media </a:t>
            </a:r>
            <a:r>
              <a:rPr lang="en-US" sz="2800" dirty="0"/>
              <a:t>to </a:t>
            </a:r>
            <a:r>
              <a:rPr lang="en-US" sz="2800" dirty="0" smtClean="0"/>
              <a:t>use</a:t>
            </a:r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erformance reporting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1028-70A1-4883-98CC-1414125760B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Distributing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Distribution Methods</a:t>
            </a:r>
          </a:p>
          <a:p>
            <a:endParaRPr lang="en-US" sz="2400" dirty="0" smtClean="0"/>
          </a:p>
          <a:p>
            <a:r>
              <a:rPr lang="en-US" sz="2800" dirty="0" smtClean="0"/>
              <a:t>Distribution Tools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Distribution of Information</a:t>
            </a:r>
          </a:p>
          <a:p>
            <a:pPr lvl="1"/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B9A5C-0C64-41FA-8381-4F909A8E042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0946" y="228600"/>
            <a:ext cx="7772400" cy="10271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Classifications for Communication Methods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13612"/>
            <a:ext cx="7772400" cy="4530725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Interactive</a:t>
            </a:r>
            <a:endParaRPr lang="en-US" sz="2800" dirty="0"/>
          </a:p>
          <a:p>
            <a:r>
              <a:rPr lang="en-US" sz="2800" i="1" dirty="0" smtClean="0"/>
              <a:t>Push </a:t>
            </a:r>
            <a:endParaRPr lang="en-US" sz="2800" dirty="0"/>
          </a:p>
          <a:p>
            <a:r>
              <a:rPr lang="en-US" sz="2800" i="1" dirty="0" smtClean="0"/>
              <a:t>Pull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1028-70A1-4883-98CC-1414125760B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7792" y="936068"/>
            <a:ext cx="5435614" cy="5219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9046" y="228600"/>
            <a:ext cx="7772400" cy="1179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Distributing Information in an Effective and Timely Manner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458200" cy="4343400"/>
          </a:xfrm>
        </p:spPr>
        <p:txBody>
          <a:bodyPr>
            <a:normAutofit/>
          </a:bodyPr>
          <a:lstStyle/>
          <a:p>
            <a:pPr>
              <a:spcBef>
                <a:spcPct val="100000"/>
              </a:spcBef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Don’t bury crucial information</a:t>
            </a:r>
          </a:p>
          <a:p>
            <a:pPr>
              <a:spcBef>
                <a:spcPct val="100000"/>
              </a:spcBef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Don’t be afraid to report bad information</a:t>
            </a:r>
          </a:p>
          <a:p>
            <a:pPr>
              <a:spcBef>
                <a:spcPct val="100000"/>
              </a:spcBef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Oral communication via meetings and informal talks helps bring important information</a:t>
            </a:r>
            <a:r>
              <a:rPr lang="en-US" sz="2800" dirty="0" smtClean="0">
                <a:cs typeface="Times New Roman" pitchFamily="18" charset="0"/>
              </a:rPr>
              <a:t>—</a:t>
            </a:r>
            <a:r>
              <a:rPr lang="en-US" sz="2800" dirty="0" smtClean="0"/>
              <a:t>good and bad</a:t>
            </a:r>
            <a:r>
              <a:rPr lang="en-US" sz="2800" dirty="0" smtClean="0">
                <a:cs typeface="Times New Roman" pitchFamily="18" charset="0"/>
              </a:rPr>
              <a:t>—</a:t>
            </a:r>
            <a:r>
              <a:rPr lang="en-US" sz="2800" dirty="0" smtClean="0"/>
              <a:t>out into the 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C68D1-3354-47B1-B13F-4C776BE79F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64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0946" y="152400"/>
            <a:ext cx="7772400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Reporting Performance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/>
          </a:bodyPr>
          <a:lstStyle/>
          <a:p>
            <a:pPr>
              <a:spcBef>
                <a:spcPct val="80000"/>
              </a:spcBef>
              <a:buClr>
                <a:srgbClr val="666699"/>
              </a:buClr>
              <a:buNone/>
            </a:pPr>
            <a:r>
              <a:rPr lang="en-US" sz="3200" dirty="0" smtClean="0"/>
              <a:t>   Performance reporting keeps stakeholders informed about how resources are being used to achieve project objectives</a:t>
            </a:r>
          </a:p>
          <a:p>
            <a:pPr lvl="1">
              <a:spcBef>
                <a:spcPct val="80000"/>
              </a:spcBef>
              <a:buClr>
                <a:srgbClr val="666699"/>
              </a:buClr>
            </a:pPr>
            <a:r>
              <a:rPr lang="en-US" sz="2800" b="1" dirty="0" smtClean="0"/>
              <a:t>Status reports</a:t>
            </a:r>
            <a:endParaRPr lang="en-US" sz="2800" dirty="0" smtClean="0"/>
          </a:p>
          <a:p>
            <a:pPr lvl="1">
              <a:spcBef>
                <a:spcPts val="1200"/>
              </a:spcBef>
              <a:buClr>
                <a:srgbClr val="666699"/>
              </a:buClr>
            </a:pPr>
            <a:r>
              <a:rPr lang="en-US" sz="2800" b="1" dirty="0" smtClean="0"/>
              <a:t>Progress reports</a:t>
            </a:r>
          </a:p>
          <a:p>
            <a:pPr lvl="1">
              <a:spcBef>
                <a:spcPts val="1200"/>
              </a:spcBef>
              <a:buClr>
                <a:srgbClr val="666699"/>
              </a:buClr>
            </a:pPr>
            <a:r>
              <a:rPr lang="en-US" sz="2800" b="1" dirty="0" smtClean="0"/>
              <a:t>Forecasts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B9A5C-0C64-41FA-8381-4F909A8E042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3326" y="59754"/>
            <a:ext cx="7772400" cy="1609344"/>
          </a:xfrm>
        </p:spPr>
        <p:txBody>
          <a:bodyPr/>
          <a:lstStyle/>
          <a:p>
            <a:r>
              <a:rPr lang="en-US" sz="3600" b="1" dirty="0" smtClean="0"/>
              <a:t>Monitor/Control Process Group: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Controlling Communications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46238"/>
            <a:ext cx="8534400" cy="4525962"/>
          </a:xfrm>
        </p:spPr>
        <p:txBody>
          <a:bodyPr/>
          <a:lstStyle/>
          <a:p>
            <a:r>
              <a:rPr lang="en-US" sz="2400" dirty="0"/>
              <a:t>The main goal of controlling communications is to ensure the optimal flow of </a:t>
            </a:r>
            <a:r>
              <a:rPr lang="en-US" sz="2400" dirty="0" smtClean="0"/>
              <a:t>information throughout </a:t>
            </a:r>
            <a:r>
              <a:rPr lang="en-US" sz="2400" dirty="0"/>
              <a:t>the entire project life </a:t>
            </a:r>
            <a:r>
              <a:rPr lang="en-US" sz="2400" dirty="0" smtClean="0"/>
              <a:t>cycle</a:t>
            </a:r>
          </a:p>
          <a:p>
            <a:endParaRPr lang="en-US" sz="2400" dirty="0" smtClean="0"/>
          </a:p>
          <a:p>
            <a:r>
              <a:rPr lang="en-US" sz="2400" dirty="0"/>
              <a:t>The project manager and project team should use their various reporting systems, </a:t>
            </a:r>
            <a:r>
              <a:rPr lang="en-US" sz="2400" dirty="0" smtClean="0"/>
              <a:t>expert judgment</a:t>
            </a:r>
            <a:r>
              <a:rPr lang="en-US" sz="2400" dirty="0"/>
              <a:t>, and meetings to assess how well communications are working. </a:t>
            </a:r>
            <a:endParaRPr lang="en-US" sz="2400" dirty="0" smtClean="0"/>
          </a:p>
          <a:p>
            <a:pPr lvl="1"/>
            <a:r>
              <a:rPr lang="en-US" sz="2200" dirty="0" smtClean="0"/>
              <a:t>If problems exist</a:t>
            </a:r>
            <a:r>
              <a:rPr lang="en-US" sz="2200" dirty="0"/>
              <a:t>, the project manager and team need to take action, which often requires changes </a:t>
            </a:r>
            <a:r>
              <a:rPr lang="en-US" sz="2200" dirty="0" smtClean="0"/>
              <a:t>to the </a:t>
            </a:r>
            <a:r>
              <a:rPr lang="en-US" sz="2200" dirty="0"/>
              <a:t>earlier processes of planning and managing project </a:t>
            </a:r>
            <a:r>
              <a:rPr lang="en-US" sz="2200" dirty="0" smtClean="0"/>
              <a:t>communications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1028-70A1-4883-98CC-1414125760B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0466" y="60751"/>
            <a:ext cx="7772400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Suggestions for Improving Project Communications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08649" y="1670095"/>
            <a:ext cx="8458200" cy="4343400"/>
          </a:xfrm>
        </p:spPr>
        <p:txBody>
          <a:bodyPr>
            <a:normAutofit/>
          </a:bodyPr>
          <a:lstStyle/>
          <a:p>
            <a:pPr>
              <a:spcBef>
                <a:spcPct val="100000"/>
              </a:spcBef>
              <a:buClr>
                <a:srgbClr val="666699"/>
              </a:buClr>
            </a:pPr>
            <a:r>
              <a:rPr lang="en-US" sz="2800" dirty="0" smtClean="0"/>
              <a:t>Develop better communication skills</a:t>
            </a:r>
          </a:p>
          <a:p>
            <a:pPr>
              <a:spcBef>
                <a:spcPct val="100000"/>
              </a:spcBef>
              <a:buClr>
                <a:srgbClr val="666699"/>
              </a:buClr>
            </a:pPr>
            <a:r>
              <a:rPr lang="en-US" sz="2800" dirty="0" smtClean="0"/>
              <a:t>Run effective meetings</a:t>
            </a:r>
          </a:p>
          <a:p>
            <a:pPr>
              <a:spcBef>
                <a:spcPct val="100000"/>
              </a:spcBef>
              <a:buClr>
                <a:srgbClr val="666699"/>
              </a:buClr>
            </a:pPr>
            <a:r>
              <a:rPr lang="en-US" sz="2800" dirty="0" smtClean="0"/>
              <a:t>Use e-mail and other technologies effectively</a:t>
            </a:r>
          </a:p>
          <a:p>
            <a:pPr>
              <a:spcBef>
                <a:spcPct val="100000"/>
              </a:spcBef>
              <a:buClr>
                <a:srgbClr val="666699"/>
              </a:buClr>
            </a:pPr>
            <a:r>
              <a:rPr lang="en-US" sz="2800" dirty="0" smtClean="0"/>
              <a:t>Use templates for project communications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A7D44-575A-473D-AB4F-693D9AC5588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686800" cy="1219200"/>
          </a:xfrm>
        </p:spPr>
        <p:txBody>
          <a:bodyPr>
            <a:normAutofit/>
          </a:bodyPr>
          <a:lstStyle/>
          <a:p>
            <a:r>
              <a:rPr lang="en-US" sz="4200" dirty="0" smtClean="0"/>
              <a:t>Developing Better Communication Skills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64029" y="1600200"/>
            <a:ext cx="84582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Most companies spend a lot of money on technical training for their employees, </a:t>
            </a:r>
            <a:r>
              <a:rPr lang="en-US" sz="2800" dirty="0" smtClean="0"/>
              <a:t>even when </a:t>
            </a:r>
            <a:r>
              <a:rPr lang="en-US" sz="2800" dirty="0"/>
              <a:t>employees might benefit more from communications </a:t>
            </a:r>
            <a:r>
              <a:rPr lang="en-US" sz="2800" dirty="0" smtClean="0"/>
              <a:t>training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It takes leadership to improve communication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21E75-015D-49C3-B778-9A793BB407F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6200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Good 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52E40-316F-4674-A043-23A6DEDF19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dirty="0" smtClean="0"/>
              <a:t>Communication Paths Between a Project’s Parties-At-Interest</a:t>
            </a:r>
            <a:endParaRPr lang="en-US" dirty="0"/>
          </a:p>
        </p:txBody>
      </p:sp>
      <p:pic>
        <p:nvPicPr>
          <p:cNvPr id="9" name="Picture 4" descr="F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47999"/>
            <a:ext cx="6553200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1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734568"/>
          </a:xfrm>
        </p:spPr>
        <p:txBody>
          <a:bodyPr/>
          <a:lstStyle/>
          <a:p>
            <a:r>
              <a:rPr lang="en-US" dirty="0" smtClean="0"/>
              <a:t>Running Effective Meetings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3916362"/>
          </a:xfrm>
        </p:spPr>
        <p:txBody>
          <a:bodyPr>
            <a:normAutofit/>
          </a:bodyPr>
          <a:lstStyle/>
          <a:p>
            <a:pPr>
              <a:buClr>
                <a:srgbClr val="666699"/>
              </a:buClr>
            </a:pPr>
            <a:r>
              <a:rPr lang="en-US" sz="2800" b="1" dirty="0" smtClean="0"/>
              <a:t>Determine if a meeting can be avoided</a:t>
            </a:r>
          </a:p>
          <a:p>
            <a:pPr>
              <a:buClr>
                <a:srgbClr val="666699"/>
              </a:buClr>
            </a:pPr>
            <a:r>
              <a:rPr lang="en-US" sz="2800" dirty="0" smtClean="0"/>
              <a:t>Define the purpose and intended outcome of the meeting</a:t>
            </a:r>
          </a:p>
          <a:p>
            <a:pPr>
              <a:buClr>
                <a:srgbClr val="666699"/>
              </a:buClr>
            </a:pPr>
            <a:r>
              <a:rPr lang="en-US" sz="2800" b="1" dirty="0" smtClean="0"/>
              <a:t>Determine who should attend</a:t>
            </a:r>
          </a:p>
          <a:p>
            <a:pPr>
              <a:buClr>
                <a:srgbClr val="666699"/>
              </a:buClr>
            </a:pPr>
            <a:r>
              <a:rPr lang="en-US" sz="2800" b="1" dirty="0" smtClean="0"/>
              <a:t>Provide an agenda before meeting</a:t>
            </a:r>
          </a:p>
          <a:p>
            <a:pPr>
              <a:buClr>
                <a:srgbClr val="666699"/>
              </a:buClr>
            </a:pPr>
            <a:r>
              <a:rPr lang="en-US" sz="2800" dirty="0" smtClean="0"/>
              <a:t>Set the ground rules for the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DA428-FE21-4B1B-B832-4011C6449F0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944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Using E-Mail, Instant Messaging, Texting, and Collaborative Tools Effectively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>
            <a:normAutofit/>
          </a:bodyPr>
          <a:lstStyle/>
          <a:p>
            <a:pPr>
              <a:buClr>
                <a:srgbClr val="666699"/>
              </a:buClr>
            </a:pPr>
            <a:r>
              <a:rPr lang="en-US" sz="2800" dirty="0"/>
              <a:t>Make sure that e-mail, instant messaging, texting, or collaborative tools are an appropriate medium for what you want to communicate </a:t>
            </a:r>
          </a:p>
          <a:p>
            <a:pPr>
              <a:buClr>
                <a:srgbClr val="666699"/>
              </a:buClr>
            </a:pPr>
            <a:endParaRPr lang="en-US" sz="2800" dirty="0"/>
          </a:p>
          <a:p>
            <a:pPr>
              <a:buClr>
                <a:srgbClr val="666699"/>
              </a:buClr>
            </a:pPr>
            <a:r>
              <a:rPr lang="en-US" sz="2800" dirty="0" smtClean="0"/>
              <a:t>Be </a:t>
            </a:r>
            <a:r>
              <a:rPr lang="en-US" sz="2800" dirty="0"/>
              <a:t>sure to authorize the right people to share and edit your collaborative documents</a:t>
            </a:r>
          </a:p>
          <a:p>
            <a:pPr>
              <a:spcBef>
                <a:spcPct val="100000"/>
              </a:spcBef>
              <a:buClr>
                <a:srgbClr val="666699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C4353-7F2B-49DB-B587-1D6E1530DCA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58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Communication Considerations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71600"/>
            <a:ext cx="8458200" cy="4900448"/>
          </a:xfrm>
        </p:spPr>
        <p:txBody>
          <a:bodyPr>
            <a:normAutofit/>
          </a:bodyPr>
          <a:lstStyle/>
          <a:p>
            <a:pPr>
              <a:spcBef>
                <a:spcPct val="80000"/>
              </a:spcBef>
              <a:buClr>
                <a:srgbClr val="666699"/>
              </a:buClr>
            </a:pPr>
            <a:r>
              <a:rPr lang="en-US" sz="2800" dirty="0" smtClean="0"/>
              <a:t>Rarely does the receiver interpret a message exactly as the sender intended</a:t>
            </a:r>
          </a:p>
          <a:p>
            <a:pPr>
              <a:spcBef>
                <a:spcPct val="80000"/>
              </a:spcBef>
              <a:buClr>
                <a:srgbClr val="666699"/>
              </a:buClr>
            </a:pPr>
            <a:r>
              <a:rPr lang="en-US" sz="2800" dirty="0" smtClean="0"/>
              <a:t>Geographic location and cultural background affect the complexity of project communications</a:t>
            </a:r>
          </a:p>
          <a:p>
            <a:pPr lvl="1">
              <a:spcBef>
                <a:spcPct val="80000"/>
              </a:spcBef>
              <a:buClr>
                <a:srgbClr val="666699"/>
              </a:buClr>
            </a:pPr>
            <a:r>
              <a:rPr lang="en-US" sz="2400" dirty="0" smtClean="0"/>
              <a:t>Different working hours</a:t>
            </a:r>
          </a:p>
          <a:p>
            <a:pPr lvl="1">
              <a:spcBef>
                <a:spcPts val="600"/>
              </a:spcBef>
              <a:buClr>
                <a:srgbClr val="666699"/>
              </a:buClr>
            </a:pPr>
            <a:r>
              <a:rPr lang="en-US" sz="2400" dirty="0" smtClean="0"/>
              <a:t>Language barriers</a:t>
            </a:r>
          </a:p>
          <a:p>
            <a:pPr lvl="1">
              <a:spcBef>
                <a:spcPts val="600"/>
              </a:spcBef>
              <a:buClr>
                <a:srgbClr val="666699"/>
              </a:buClr>
            </a:pPr>
            <a:r>
              <a:rPr lang="en-US" sz="2400" dirty="0" smtClean="0"/>
              <a:t>Different cultural norms</a:t>
            </a:r>
          </a:p>
          <a:p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D1362-77DC-4486-BA61-3B6FCC15040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20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Templates for Project Communications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153400" cy="4191000"/>
          </a:xfrm>
        </p:spPr>
        <p:txBody>
          <a:bodyPr>
            <a:normAutofit/>
          </a:bodyPr>
          <a:lstStyle/>
          <a:p>
            <a:pPr>
              <a:spcBef>
                <a:spcPct val="70000"/>
              </a:spcBef>
              <a:buClr>
                <a:srgbClr val="666699"/>
              </a:buClr>
            </a:pPr>
            <a:r>
              <a:rPr lang="en-US" sz="2400" dirty="0" smtClean="0"/>
              <a:t>Many technical people are afraid to ask for help</a:t>
            </a:r>
          </a:p>
          <a:p>
            <a:pPr>
              <a:spcBef>
                <a:spcPct val="70000"/>
              </a:spcBef>
              <a:buClr>
                <a:srgbClr val="666699"/>
              </a:buClr>
            </a:pPr>
            <a:r>
              <a:rPr lang="en-US" sz="2400" dirty="0" smtClean="0"/>
              <a:t>Providing examples and templates for project communications saves time and money</a:t>
            </a:r>
          </a:p>
          <a:p>
            <a:pPr>
              <a:spcBef>
                <a:spcPct val="70000"/>
              </a:spcBef>
              <a:buClr>
                <a:srgbClr val="666699"/>
              </a:buClr>
            </a:pPr>
            <a:r>
              <a:rPr lang="en-US" sz="2400" dirty="0" smtClean="0"/>
              <a:t>Organizations can develop their own templates, use some provided by outside organizations, or use samples from textbooks</a:t>
            </a:r>
          </a:p>
          <a:p>
            <a:pPr>
              <a:spcBef>
                <a:spcPct val="70000"/>
              </a:spcBef>
              <a:buClr>
                <a:srgbClr val="666699"/>
              </a:buClr>
            </a:pPr>
            <a:r>
              <a:rPr lang="en-US" sz="2400" dirty="0" smtClean="0"/>
              <a:t>Recall that research shows that companies that excel in project management make effective use of templates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57902-66F0-4ADD-B262-093048E7054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Reports &amp; Archives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80000"/>
              </a:spcBef>
              <a:buClr>
                <a:srgbClr val="666699"/>
              </a:buClr>
            </a:pPr>
            <a:r>
              <a:rPr lang="en-US" sz="2800" dirty="0" smtClean="0"/>
              <a:t>The project manager and project team members should each prepare a </a:t>
            </a:r>
            <a:r>
              <a:rPr lang="en-US" sz="2800" b="1" dirty="0" smtClean="0"/>
              <a:t>lessons-learned report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Project </a:t>
            </a:r>
            <a:r>
              <a:rPr lang="en-US" sz="2800" b="1" dirty="0"/>
              <a:t>archives </a:t>
            </a:r>
            <a:r>
              <a:rPr lang="en-US" sz="2800" dirty="0"/>
              <a:t>are a complete set of organized project records that provide an accurate history of the project</a:t>
            </a:r>
          </a:p>
          <a:p>
            <a:pPr lvl="1"/>
            <a:r>
              <a:rPr lang="en-US" sz="2400" dirty="0"/>
              <a:t>These archives can provide valuable information for future projects as well</a:t>
            </a:r>
          </a:p>
          <a:p>
            <a:pPr marL="0" indent="0">
              <a:spcBef>
                <a:spcPct val="80000"/>
              </a:spcBef>
              <a:buClr>
                <a:srgbClr val="666699"/>
              </a:buClr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4F694-095F-486F-8387-699AF9EC379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Web Sites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project teams create a project Web site to store important product documents and other information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48DC6-0253-4A93-AB7F-1DA77469CDA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320143"/>
            <a:ext cx="5113500" cy="3306204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3886200"/>
            <a:ext cx="2667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 smtClean="0"/>
              <a:t>Microsoft’s Project Web Application Master Project Summary Screen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Chapter Summary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Communication should run throughout the project.  This is why the communication plan is so important.</a:t>
            </a:r>
          </a:p>
          <a:p>
            <a:pPr lvl="1"/>
            <a:r>
              <a:rPr lang="en-US" sz="2800" dirty="0" smtClean="0"/>
              <a:t>Goal: deliver the right information to the right people at the right time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The work performance measures communicated can have impacts throughout the knowledge areas including scope, time, cost and quality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8DC91-7EC3-46AE-90CF-83008C4FC80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172" y="209550"/>
            <a:ext cx="8382000" cy="8953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Communications</a:t>
            </a:r>
            <a:br>
              <a:rPr lang="en-US" dirty="0" smtClean="0"/>
            </a:br>
            <a:r>
              <a:rPr lang="en-US" dirty="0" smtClean="0"/>
              <a:t>Management Processes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06820" y="1600200"/>
            <a:ext cx="8610600" cy="4267200"/>
          </a:xfrm>
        </p:spPr>
        <p:txBody>
          <a:bodyPr/>
          <a:lstStyle/>
          <a:p>
            <a:r>
              <a:rPr lang="en-US" sz="2800" b="1" dirty="0" smtClean="0"/>
              <a:t>Planning Communications management</a:t>
            </a:r>
          </a:p>
          <a:p>
            <a:r>
              <a:rPr lang="en-US" sz="2800" b="1" dirty="0" smtClean="0"/>
              <a:t>Managing communications</a:t>
            </a:r>
            <a:endParaRPr lang="en-US" sz="2800" dirty="0" smtClean="0"/>
          </a:p>
          <a:p>
            <a:r>
              <a:rPr lang="en-US" sz="2800" b="1" dirty="0"/>
              <a:t>Controlling </a:t>
            </a:r>
            <a:r>
              <a:rPr lang="en-US" sz="2800" b="1" dirty="0" smtClean="0"/>
              <a:t>communications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8375" y="6173787"/>
            <a:ext cx="555625" cy="365125"/>
          </a:xfrm>
        </p:spPr>
        <p:txBody>
          <a:bodyPr/>
          <a:lstStyle/>
          <a:p>
            <a:pPr>
              <a:defRPr/>
            </a:pPr>
            <a:fld id="{B9A1AC6A-E4DB-4E62-8C3D-8A55BC890F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76600"/>
            <a:ext cx="6553200" cy="361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0946" y="228600"/>
            <a:ext cx="7772400" cy="1066800"/>
          </a:xfrm>
        </p:spPr>
        <p:txBody>
          <a:bodyPr/>
          <a:lstStyle/>
          <a:p>
            <a:r>
              <a:rPr lang="en-US" dirty="0" smtClean="0"/>
              <a:t>Keys to Good Communications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06625"/>
            <a:ext cx="8229600" cy="45307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~80-90% of a PM’s time spent communicating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ocus on needs – both group and individual</a:t>
            </a:r>
          </a:p>
          <a:p>
            <a:pPr lvl="1"/>
            <a:r>
              <a:rPr lang="en-US" sz="2400" dirty="0" smtClean="0"/>
              <a:t>Mix methods - formal and informal </a:t>
            </a:r>
          </a:p>
          <a:p>
            <a:pPr lvl="1"/>
            <a:r>
              <a:rPr lang="en-US" sz="2400" dirty="0"/>
              <a:t>Set the stage for communicating bad news</a:t>
            </a:r>
          </a:p>
          <a:p>
            <a:r>
              <a:rPr lang="en-US" sz="2800" dirty="0" smtClean="0"/>
              <a:t>Distribute important information in an effective and timely manner</a:t>
            </a:r>
          </a:p>
          <a:p>
            <a:r>
              <a:rPr lang="en-US" sz="2800" dirty="0" smtClean="0"/>
              <a:t>Determine the number of communication channels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41028-70A1-4883-98CC-1414125760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8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Communications Channels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01566" y="1828800"/>
            <a:ext cx="8137634" cy="4267200"/>
          </a:xfrm>
        </p:spPr>
        <p:txBody>
          <a:bodyPr>
            <a:normAutofit lnSpcReduction="10000"/>
          </a:bodyPr>
          <a:lstStyle/>
          <a:p>
            <a:pPr>
              <a:buClr>
                <a:srgbClr val="666699"/>
              </a:buClr>
            </a:pPr>
            <a:r>
              <a:rPr lang="en-US" sz="2800" dirty="0" smtClean="0"/>
              <a:t>As the number of people involved increases, the complexity of communications increases because there are more communications channels or pathways through which people can communicate.</a:t>
            </a:r>
          </a:p>
          <a:p>
            <a:pPr>
              <a:buClr>
                <a:srgbClr val="666699"/>
              </a:buClr>
            </a:pPr>
            <a:endParaRPr lang="en-US" sz="2800" dirty="0" smtClean="0"/>
          </a:p>
          <a:p>
            <a:pPr>
              <a:buClr>
                <a:srgbClr val="666699"/>
              </a:buClr>
            </a:pPr>
            <a:r>
              <a:rPr lang="en-US" sz="2800" dirty="0" smtClean="0"/>
              <a:t>Number of communications channels = </a:t>
            </a:r>
            <a:r>
              <a:rPr lang="en-US" sz="2800" i="1" u="sng" dirty="0" smtClean="0"/>
              <a:t>n</a:t>
            </a:r>
            <a:r>
              <a:rPr lang="en-US" sz="2800" u="sng" dirty="0" smtClean="0"/>
              <a:t>(</a:t>
            </a:r>
            <a:r>
              <a:rPr lang="en-US" sz="2800" i="1" u="sng" dirty="0" smtClean="0"/>
              <a:t>n-1</a:t>
            </a:r>
            <a:r>
              <a:rPr lang="en-US" sz="2800" u="sng" dirty="0" smtClean="0"/>
              <a:t>)</a:t>
            </a:r>
            <a:endParaRPr lang="en-US" sz="2800" dirty="0" smtClean="0"/>
          </a:p>
          <a:p>
            <a:pPr>
              <a:buClr>
                <a:srgbClr val="666699"/>
              </a:buClr>
              <a:buNone/>
            </a:pPr>
            <a:r>
              <a:rPr lang="en-US" sz="2800" dirty="0" smtClean="0"/>
              <a:t>				      		                           2		 </a:t>
            </a:r>
            <a:br>
              <a:rPr lang="en-US" sz="2800" dirty="0" smtClean="0"/>
            </a:br>
            <a:r>
              <a:rPr lang="en-US" sz="2800" dirty="0" smtClean="0"/>
              <a:t>where</a:t>
            </a:r>
            <a:r>
              <a:rPr lang="en-US" sz="2800" i="1" dirty="0" smtClean="0"/>
              <a:t> n</a:t>
            </a:r>
            <a:r>
              <a:rPr lang="en-US" sz="2800" dirty="0" smtClean="0"/>
              <a:t> is the number of people involved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9DAF9-50B2-4BD0-A6D7-3428D1B547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Communications Management Plan Contents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458200" cy="4419600"/>
          </a:xfrm>
        </p:spPr>
        <p:txBody>
          <a:bodyPr>
            <a:noAutofit/>
          </a:bodyPr>
          <a:lstStyle/>
          <a:p>
            <a:pPr marL="566737" indent="-457200">
              <a:buFont typeface="+mj-lt"/>
              <a:buAutoNum type="arabicPeriod"/>
            </a:pPr>
            <a:r>
              <a:rPr lang="en-US" sz="2800" dirty="0" smtClean="0"/>
              <a:t>Stakeholder </a:t>
            </a:r>
            <a:r>
              <a:rPr lang="en-US" sz="2800" dirty="0"/>
              <a:t>communications requirements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800" dirty="0" smtClean="0"/>
              <a:t>Suggested </a:t>
            </a:r>
            <a:r>
              <a:rPr lang="en-US" sz="2800" dirty="0"/>
              <a:t>methods or technologies for conveying the information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800" dirty="0" smtClean="0"/>
              <a:t>Escalation </a:t>
            </a:r>
            <a:r>
              <a:rPr lang="en-US" sz="2800" dirty="0"/>
              <a:t>procedures for resolving issues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800" dirty="0" smtClean="0"/>
              <a:t>Revision </a:t>
            </a:r>
            <a:r>
              <a:rPr lang="en-US" sz="2800" dirty="0"/>
              <a:t>procedures for updating the communications management plan</a:t>
            </a:r>
          </a:p>
          <a:p>
            <a:pPr marL="566737" indent="-45720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glossary of common terminology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01660-625A-429A-86A8-6CD93411A10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Sample Stakeholder Analysis for Project Communications</a:t>
            </a:r>
          </a:p>
        </p:txBody>
      </p:sp>
      <p:sp>
        <p:nvSpPr>
          <p:cNvPr id="17412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Information Technology Project Management, Seventh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59E06270-8745-46BE-905A-87514833B8ED}" type="slidenum">
              <a:rPr lang="en-US" smtClean="0"/>
              <a:pPr>
                <a:buFontTx/>
                <a:buNone/>
                <a:defRPr/>
              </a:pPr>
              <a:t>7</a:t>
            </a:fld>
            <a:endParaRPr lang="en-US" dirty="0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/>
          <a:srcRect l="23125" t="29000" r="26875" b="13000"/>
          <a:stretch>
            <a:fillRect/>
          </a:stretch>
        </p:blipFill>
        <p:spPr bwMode="auto">
          <a:xfrm>
            <a:off x="1143000" y="1654629"/>
            <a:ext cx="714703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Communication Technology Determination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458200" cy="4419600"/>
          </a:xfrm>
        </p:spPr>
        <p:txBody>
          <a:bodyPr>
            <a:normAutofit/>
          </a:bodyPr>
          <a:lstStyle/>
          <a:p>
            <a:pPr marL="566737" indent="-457200"/>
            <a:r>
              <a:rPr lang="en-US" sz="2800" dirty="0" smtClean="0"/>
              <a:t>Factors contributing to determining the communication technology to be used:</a:t>
            </a:r>
          </a:p>
          <a:p>
            <a:pPr marL="966787" lvl="1" indent="-457200"/>
            <a:r>
              <a:rPr lang="en-US" sz="2400" dirty="0" smtClean="0"/>
              <a:t>Availability</a:t>
            </a:r>
          </a:p>
          <a:p>
            <a:pPr marL="966787" lvl="1" indent="-457200"/>
            <a:r>
              <a:rPr lang="en-US" sz="2400" dirty="0" smtClean="0"/>
              <a:t>Project environment</a:t>
            </a:r>
          </a:p>
          <a:p>
            <a:pPr marL="966787" lvl="1" indent="-457200"/>
            <a:r>
              <a:rPr lang="en-US" sz="2400" dirty="0" smtClean="0"/>
              <a:t>Project Length</a:t>
            </a:r>
          </a:p>
          <a:p>
            <a:pPr marL="966787" lvl="1" indent="-457200"/>
            <a:r>
              <a:rPr lang="en-US" sz="2400" dirty="0" smtClean="0"/>
              <a:t>Urgency</a:t>
            </a:r>
          </a:p>
          <a:p>
            <a:pPr marL="966787" lvl="1" indent="-457200"/>
            <a:r>
              <a:rPr lang="en-US" sz="2400" dirty="0" smtClean="0"/>
              <a:t>Preparation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901660-625A-429A-86A8-6CD93411A10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4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0466" y="67056"/>
            <a:ext cx="8463534" cy="1304544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Face-to-Face Communication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4582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Communication needs to be adjusted depending on the channel</a:t>
            </a:r>
          </a:p>
          <a:p>
            <a:pPr>
              <a:lnSpc>
                <a:spcPct val="90000"/>
              </a:lnSpc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How should you approach communication </a:t>
            </a:r>
          </a:p>
          <a:p>
            <a:pPr>
              <a:spcBef>
                <a:spcPct val="100000"/>
              </a:spcBef>
              <a:buClr>
                <a:srgbClr val="666699"/>
              </a:buClr>
              <a:buFont typeface="Wingdings" pitchFamily="2" charset="2"/>
              <a:buChar char="§"/>
            </a:pPr>
            <a:r>
              <a:rPr lang="en-US" sz="2800" dirty="0" smtClean="0"/>
              <a:t>Short, frequent meetings are often very effective in IT projects</a:t>
            </a:r>
          </a:p>
          <a:p>
            <a:pPr>
              <a:lnSpc>
                <a:spcPct val="90000"/>
              </a:lnSpc>
              <a:buClr>
                <a:srgbClr val="666699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>
              <a:lnSpc>
                <a:spcPct val="90000"/>
              </a:lnSpc>
              <a:buClr>
                <a:srgbClr val="666699"/>
              </a:buClr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0F8A4-3DA1-437C-B4FE-839391EAD6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795</Words>
  <Application>Microsoft Office PowerPoint</Application>
  <PresentationFormat>On-screen Show (4:3)</PresentationFormat>
  <Paragraphs>159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Arial Rounded MT Bold</vt:lpstr>
      <vt:lpstr>Calibri</vt:lpstr>
      <vt:lpstr>Monotype Sorts</vt:lpstr>
      <vt:lpstr>Rockwell</vt:lpstr>
      <vt:lpstr>Rockwell Condensed</vt:lpstr>
      <vt:lpstr>Times New Roman</vt:lpstr>
      <vt:lpstr>Wingdings</vt:lpstr>
      <vt:lpstr>Custom Design</vt:lpstr>
      <vt:lpstr>Wood Type</vt:lpstr>
      <vt:lpstr>Communication Management</vt:lpstr>
      <vt:lpstr>Importance of Good Communications</vt:lpstr>
      <vt:lpstr>Project Communications Management Processes</vt:lpstr>
      <vt:lpstr>Keys to Good Communications</vt:lpstr>
      <vt:lpstr>Communications Channels</vt:lpstr>
      <vt:lpstr>Communications Management Plan Contents</vt:lpstr>
      <vt:lpstr>Sample Stakeholder Analysis for Project Communications</vt:lpstr>
      <vt:lpstr>Communication Technology Determination</vt:lpstr>
      <vt:lpstr>Importance of Face-to-Face Communication</vt:lpstr>
      <vt:lpstr>Communication Model</vt:lpstr>
      <vt:lpstr>Communication Model</vt:lpstr>
      <vt:lpstr>Executing Process Group: Managing Communications</vt:lpstr>
      <vt:lpstr>Distributing Information</vt:lpstr>
      <vt:lpstr>Classifications for Communication Methods</vt:lpstr>
      <vt:lpstr>Distributing Information in an Effective and Timely Manner</vt:lpstr>
      <vt:lpstr>Reporting Performance</vt:lpstr>
      <vt:lpstr>Monitor/Control Process Group: Controlling Communications</vt:lpstr>
      <vt:lpstr>Suggestions for Improving Project Communications</vt:lpstr>
      <vt:lpstr>Developing Better Communication Skills</vt:lpstr>
      <vt:lpstr>Running Effective Meetings</vt:lpstr>
      <vt:lpstr>Using E-Mail, Instant Messaging, Texting, and Collaborative Tools Effectively</vt:lpstr>
      <vt:lpstr>Other Communication Considerations</vt:lpstr>
      <vt:lpstr>Using Templates for Project Communications</vt:lpstr>
      <vt:lpstr>Lessons Learned Reports &amp; Archives</vt:lpstr>
      <vt:lpstr>Project Web Sites</vt:lpstr>
      <vt:lpstr>Chapter Summary</vt:lpstr>
    </vt:vector>
  </TitlesOfParts>
  <Company>Augsburg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ermias.abebe@outlook.com</cp:lastModifiedBy>
  <cp:revision>203</cp:revision>
  <dcterms:created xsi:type="dcterms:W3CDTF">2001-07-05T23:10:12Z</dcterms:created>
  <dcterms:modified xsi:type="dcterms:W3CDTF">2018-10-22T09:03:38Z</dcterms:modified>
</cp:coreProperties>
</file>