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4" r:id="rId1"/>
  </p:sldMasterIdLst>
  <p:notesMasterIdLst>
    <p:notesMasterId r:id="rId33"/>
  </p:notesMasterIdLst>
  <p:sldIdLst>
    <p:sldId id="257" r:id="rId2"/>
    <p:sldId id="258" r:id="rId3"/>
    <p:sldId id="260" r:id="rId4"/>
    <p:sldId id="261" r:id="rId5"/>
    <p:sldId id="263" r:id="rId6"/>
    <p:sldId id="265" r:id="rId7"/>
    <p:sldId id="266" r:id="rId8"/>
    <p:sldId id="267" r:id="rId9"/>
    <p:sldId id="268" r:id="rId10"/>
    <p:sldId id="269" r:id="rId11"/>
    <p:sldId id="270" r:id="rId12"/>
    <p:sldId id="271" r:id="rId13"/>
    <p:sldId id="272" r:id="rId14"/>
    <p:sldId id="273" r:id="rId15"/>
    <p:sldId id="274"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6" r:id="rId31"/>
    <p:sldId id="29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86" autoAdjust="0"/>
  </p:normalViewPr>
  <p:slideViewPr>
    <p:cSldViewPr>
      <p:cViewPr varScale="1">
        <p:scale>
          <a:sx n="68" d="100"/>
          <a:sy n="68" d="100"/>
        </p:scale>
        <p:origin x="181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20D09B-DED0-440D-AFD2-2F203E3A910C}" type="datetimeFigureOut">
              <a:rPr lang="en-US" smtClean="0"/>
              <a:t>10/22/2018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FC8C7-2A5C-4560-9B66-38F2DADED6E3}" type="slidenum">
              <a:rPr lang="en-US" smtClean="0"/>
              <a:t>‹#›</a:t>
            </a:fld>
            <a:endParaRPr lang="en-US"/>
          </a:p>
        </p:txBody>
      </p:sp>
    </p:spTree>
    <p:extLst>
      <p:ext uri="{BB962C8B-B14F-4D97-AF65-F5344CB8AC3E}">
        <p14:creationId xmlns:p14="http://schemas.microsoft.com/office/powerpoint/2010/main" val="3954720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dirty="0" smtClean="0"/>
          </a:p>
        </p:txBody>
      </p:sp>
      <p:sp>
        <p:nvSpPr>
          <p:cNvPr id="63492" name="Slide Number Placeholder 3"/>
          <p:cNvSpPr>
            <a:spLocks noGrp="1"/>
          </p:cNvSpPr>
          <p:nvPr>
            <p:ph type="sldNum" sz="quarter" idx="5"/>
          </p:nvPr>
        </p:nvSpPr>
        <p:spPr>
          <a:noFill/>
        </p:spPr>
        <p:txBody>
          <a:bodyPr/>
          <a:lstStyle/>
          <a:p>
            <a:fld id="{597EBF9E-79B8-47AA-AB6E-92778F1771C1}" type="slidenum">
              <a:rPr lang="en-US" smtClean="0">
                <a:solidFill>
                  <a:srgbClr val="000000"/>
                </a:solidFill>
              </a:rPr>
              <a:pPr/>
              <a:t>1</a:t>
            </a:fld>
            <a:endParaRPr lang="en-US" dirty="0" smtClean="0">
              <a:solidFill>
                <a:srgbClr val="000000"/>
              </a:solidFill>
            </a:endParaRPr>
          </a:p>
        </p:txBody>
      </p:sp>
    </p:spTree>
    <p:extLst>
      <p:ext uri="{BB962C8B-B14F-4D97-AF65-F5344CB8AC3E}">
        <p14:creationId xmlns:p14="http://schemas.microsoft.com/office/powerpoint/2010/main" val="1273233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Brainstorming</a:t>
            </a:r>
            <a:r>
              <a:rPr lang="en-US" dirty="0" smtClean="0"/>
              <a:t> is a technique by which a group attempts to generate ideas or find a solution for a specific problem by amassing ideas spontaneously and without judgment (don’t</a:t>
            </a:r>
            <a:r>
              <a:rPr lang="en-US" baseline="0" dirty="0" smtClean="0"/>
              <a:t> overuse – can lead to group think and fewer ideas)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a:spcBef>
                <a:spcPct val="100000"/>
              </a:spcBef>
            </a:pPr>
            <a:r>
              <a:rPr lang="en-US" dirty="0" smtClean="0"/>
              <a:t>The </a:t>
            </a:r>
            <a:r>
              <a:rPr lang="en-US" b="1" dirty="0" smtClean="0"/>
              <a:t>Delphi Technique</a:t>
            </a:r>
            <a:r>
              <a:rPr lang="en-US" dirty="0" smtClean="0"/>
              <a:t> is used to derive a consensus among a panel of experts who make predictions about future developments</a:t>
            </a:r>
          </a:p>
          <a:p>
            <a:pPr marL="171450" indent="-171450">
              <a:spcBef>
                <a:spcPct val="100000"/>
              </a:spcBef>
              <a:buFont typeface="Arial" panose="020B0604020202020204" pitchFamily="34" charset="0"/>
              <a:buChar char="•"/>
            </a:pPr>
            <a:r>
              <a:rPr lang="en-US" dirty="0" smtClean="0"/>
              <a:t>Provides independent and anonymous input regarding future events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a:spcBef>
                <a:spcPct val="100000"/>
              </a:spcBef>
            </a:pPr>
            <a:r>
              <a:rPr lang="en-US" b="1" dirty="0" smtClean="0"/>
              <a:t>Interviewing</a:t>
            </a:r>
            <a:r>
              <a:rPr lang="en-US" dirty="0" smtClean="0"/>
              <a:t> is a fact-finding technique for collecting information in face-to-face, phone, e-mail, or instant-messaging discussions</a:t>
            </a:r>
          </a:p>
          <a:p>
            <a:pPr marL="171450" indent="-171450">
              <a:spcBef>
                <a:spcPct val="100000"/>
              </a:spcBef>
              <a:buFont typeface="Wingdings" panose="05000000000000000000" pitchFamily="2" charset="2"/>
              <a:buChar char="§"/>
            </a:pPr>
            <a:r>
              <a:rPr lang="en-US" dirty="0" smtClean="0"/>
              <a:t>Interviewing people with similar project experience is an important tool for identifying potential risks</a:t>
            </a:r>
          </a:p>
          <a:p>
            <a:endParaRPr lang="en-US" dirty="0"/>
          </a:p>
        </p:txBody>
      </p:sp>
      <p:sp>
        <p:nvSpPr>
          <p:cNvPr id="4" name="Slide Number Placeholder 3"/>
          <p:cNvSpPr>
            <a:spLocks noGrp="1"/>
          </p:cNvSpPr>
          <p:nvPr>
            <p:ph type="sldNum" sz="quarter" idx="10"/>
          </p:nvPr>
        </p:nvSpPr>
        <p:spPr/>
        <p:txBody>
          <a:bodyPr/>
          <a:lstStyle/>
          <a:p>
            <a:pPr>
              <a:defRPr/>
            </a:pPr>
            <a:fld id="{75643CF3-3CBA-4666-8D1B-A3F17C5F892C}"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2711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main output of the risk identification process is a list of identified risks and other information needed to begin creating a risk register</a:t>
            </a:r>
          </a:p>
          <a:p>
            <a:endParaRPr lang="en-US" dirty="0"/>
          </a:p>
        </p:txBody>
      </p:sp>
      <p:sp>
        <p:nvSpPr>
          <p:cNvPr id="4" name="Slide Number Placeholder 3"/>
          <p:cNvSpPr>
            <a:spLocks noGrp="1"/>
          </p:cNvSpPr>
          <p:nvPr>
            <p:ph type="sldNum" sz="quarter" idx="10"/>
          </p:nvPr>
        </p:nvSpPr>
        <p:spPr/>
        <p:txBody>
          <a:bodyPr/>
          <a:lstStyle/>
          <a:p>
            <a:pPr>
              <a:defRPr/>
            </a:pPr>
            <a:fld id="{75643CF3-3CBA-4666-8D1B-A3F17C5F892C}"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370109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5643CF3-3CBA-4666-8D1B-A3F17C5F892C}" type="slidenum">
              <a:rPr lang="en-US" smtClean="0"/>
              <a:pPr>
                <a:defRPr/>
              </a:pPr>
              <a:t>16</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20290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5643CF3-3CBA-4666-8D1B-A3F17C5F892C}" type="slidenum">
              <a:rPr lang="en-US" smtClean="0"/>
              <a:pPr>
                <a:defRPr/>
              </a:pPr>
              <a:t>17</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04653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5643CF3-3CBA-4666-8D1B-A3F17C5F892C}" type="slidenum">
              <a:rPr lang="en-US" smtClean="0"/>
              <a:pPr>
                <a:defRPr/>
              </a:pPr>
              <a:t>18</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762199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5643CF3-3CBA-4666-8D1B-A3F17C5F892C}" type="slidenum">
              <a:rPr lang="en-US" smtClean="0"/>
              <a:pPr>
                <a:defRPr/>
              </a:pPr>
              <a:t>19</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85258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5643CF3-3CBA-4666-8D1B-A3F17C5F892C}" type="slidenum">
              <a:rPr lang="en-US" smtClean="0"/>
              <a:pPr>
                <a:defRPr/>
              </a:pPr>
              <a:t>20</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41983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5643CF3-3CBA-4666-8D1B-A3F17C5F892C}" type="slidenum">
              <a:rPr lang="en-US" smtClean="0"/>
              <a:pPr>
                <a:defRPr/>
              </a:pPr>
              <a:t>21</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47602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5643CF3-3CBA-4666-8D1B-A3F17C5F892C}" type="slidenum">
              <a:rPr lang="en-US" smtClean="0"/>
              <a:pPr>
                <a:defRPr/>
              </a:pPr>
              <a:t>22</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36282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5643CF3-3CBA-4666-8D1B-A3F17C5F892C}" type="slidenum">
              <a:rPr lang="en-US" smtClean="0"/>
              <a:pPr>
                <a:defRPr/>
              </a:pPr>
              <a:t>23</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57906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but it can help improve project success by helping select good projects, determining project scope, and developing realistic estimates</a:t>
            </a:r>
          </a:p>
          <a:p>
            <a:r>
              <a:rPr lang="en-US" sz="1200" dirty="0" smtClean="0"/>
              <a:t>Many people around the world suffered from financial losses as various financial markets dropped in the fall of 2008, even after the $700 billion bailout bill was passed by the U.S. Congress</a:t>
            </a:r>
          </a:p>
          <a:p>
            <a:r>
              <a:rPr lang="en-US" sz="1200" dirty="0" smtClean="0"/>
              <a:t>According to a global survey of 316 financial services executives, over 70 percent of respondents believed that the losses stemming from the credit crisis were largely due to failures to address risk management issues</a:t>
            </a:r>
          </a:p>
          <a:p>
            <a:r>
              <a:rPr lang="en-US" sz="1200" dirty="0" smtClean="0"/>
              <a:t>They identified several challenges in implementing risk management, including data and company culture issues</a:t>
            </a:r>
          </a:p>
          <a:p>
            <a:endParaRPr lang="en-US" dirty="0"/>
          </a:p>
        </p:txBody>
      </p:sp>
      <p:sp>
        <p:nvSpPr>
          <p:cNvPr id="4" name="Slide Number Placeholder 3"/>
          <p:cNvSpPr>
            <a:spLocks noGrp="1"/>
          </p:cNvSpPr>
          <p:nvPr>
            <p:ph type="sldNum" sz="quarter" idx="10"/>
          </p:nvPr>
        </p:nvSpPr>
        <p:spPr/>
        <p:txBody>
          <a:bodyPr/>
          <a:lstStyle/>
          <a:p>
            <a:pPr>
              <a:defRPr/>
            </a:pPr>
            <a:fld id="{75643CF3-3CBA-4666-8D1B-A3F17C5F892C}"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536805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5643CF3-3CBA-4666-8D1B-A3F17C5F892C}" type="slidenum">
              <a:rPr lang="en-US" smtClean="0"/>
              <a:pPr>
                <a:defRPr/>
              </a:pPr>
              <a:t>24</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5541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5643CF3-3CBA-4666-8D1B-A3F17C5F892C}" type="slidenum">
              <a:rPr lang="en-US" smtClean="0"/>
              <a:pPr>
                <a:defRPr/>
              </a:pPr>
              <a:t>25</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99627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5643CF3-3CBA-4666-8D1B-A3F17C5F892C}" type="slidenum">
              <a:rPr lang="en-US" smtClean="0"/>
              <a:pPr>
                <a:defRPr/>
              </a:pPr>
              <a:t>26</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71825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5643CF3-3CBA-4666-8D1B-A3F17C5F892C}" type="slidenum">
              <a:rPr lang="en-US" smtClean="0"/>
              <a:pPr>
                <a:defRPr/>
              </a:pPr>
              <a:t>27</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93266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643CF3-3CBA-4666-8D1B-A3F17C5F892C}" type="slidenum">
              <a:rPr lang="en-US" smtClean="0"/>
              <a:pPr>
                <a:defRPr/>
              </a:pPr>
              <a:t>28</a:t>
            </a:fld>
            <a:endParaRPr lang="en-US" dirty="0"/>
          </a:p>
        </p:txBody>
      </p:sp>
    </p:spTree>
    <p:extLst>
      <p:ext uri="{BB962C8B-B14F-4D97-AF65-F5344CB8AC3E}">
        <p14:creationId xmlns:p14="http://schemas.microsoft.com/office/powerpoint/2010/main" val="1166700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5643CF3-3CBA-4666-8D1B-A3F17C5F892C}" type="slidenum">
              <a:rPr lang="en-US" smtClean="0"/>
              <a:pPr>
                <a:defRPr/>
              </a:pPr>
              <a:t>29</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62003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5643CF3-3CBA-4666-8D1B-A3F17C5F892C}" type="slidenum">
              <a:rPr lang="en-US" smtClean="0"/>
              <a:pPr>
                <a:defRPr/>
              </a:pPr>
              <a:t>30</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89148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643CF3-3CBA-4666-8D1B-A3F17C5F892C}" type="slidenum">
              <a:rPr lang="en-US" smtClean="0"/>
              <a:pPr>
                <a:defRPr/>
              </a:pPr>
              <a:t>31</a:t>
            </a:fld>
            <a:endParaRPr lang="en-US" dirty="0"/>
          </a:p>
        </p:txBody>
      </p:sp>
    </p:spTree>
    <p:extLst>
      <p:ext uri="{BB962C8B-B14F-4D97-AF65-F5344CB8AC3E}">
        <p14:creationId xmlns:p14="http://schemas.microsoft.com/office/powerpoint/2010/main" val="882118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 dictionary definition of risk is “the possibility of loss or injury”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Negative risk management is like a form of insurance; it is an investment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 general definition of project risk is an uncertainty that can have a negative or positive effect on meeting project objectives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goal of project risk management is to minimize potential negative risks while maximizing potential positive risks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r>
              <a:rPr lang="en-US" dirty="0" smtClean="0"/>
              <a:t>Some organizations make the mistake of only addressing tactical and negative risks when performing project risk management</a:t>
            </a:r>
          </a:p>
          <a:p>
            <a:r>
              <a:rPr lang="en-US" dirty="0" smtClean="0"/>
              <a:t>David </a:t>
            </a:r>
            <a:r>
              <a:rPr lang="en-US" dirty="0" err="1" smtClean="0"/>
              <a:t>Hillson</a:t>
            </a:r>
            <a:r>
              <a:rPr lang="en-US" dirty="0" smtClean="0"/>
              <a:t>, (</a:t>
            </a:r>
            <a:r>
              <a:rPr lang="en-US" i="1" dirty="0" smtClean="0"/>
              <a:t>www.risk-doctor.com) suggests </a:t>
            </a:r>
            <a:r>
              <a:rPr lang="en-US" dirty="0" smtClean="0"/>
              <a:t>overcoming this problem by widening the scope of risk management to encompass both </a:t>
            </a:r>
            <a:r>
              <a:rPr lang="en-US" i="1" dirty="0" smtClean="0"/>
              <a:t>strategic risks and upside opportunities, which he refers to as integrated risk management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75643CF3-3CBA-4666-8D1B-A3F17C5F892C}"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1854687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spcBef>
                <a:spcPct val="50000"/>
              </a:spcBef>
              <a:buFont typeface="Wingdings" panose="05000000000000000000" pitchFamily="2" charset="2"/>
              <a:buChar char="§"/>
            </a:pPr>
            <a:r>
              <a:rPr lang="en-US" dirty="0" smtClean="0"/>
              <a:t>Risk averse</a:t>
            </a:r>
          </a:p>
          <a:p>
            <a:pPr marL="171450" lvl="0" indent="-171450">
              <a:spcBef>
                <a:spcPct val="50000"/>
              </a:spcBef>
              <a:buFont typeface="Wingdings" panose="05000000000000000000" pitchFamily="2" charset="2"/>
              <a:buChar char="§"/>
            </a:pPr>
            <a:r>
              <a:rPr lang="en-US" dirty="0" smtClean="0"/>
              <a:t>Risk Neutral</a:t>
            </a:r>
          </a:p>
          <a:p>
            <a:pPr marL="171450" lvl="0" indent="-171450">
              <a:spcBef>
                <a:spcPct val="50000"/>
              </a:spcBef>
              <a:buFont typeface="Wingdings" panose="05000000000000000000" pitchFamily="2" charset="2"/>
              <a:buChar char="§"/>
            </a:pPr>
            <a:r>
              <a:rPr lang="en-US" dirty="0" smtClean="0"/>
              <a:t>Risk</a:t>
            </a:r>
            <a:r>
              <a:rPr lang="en-US" baseline="0" dirty="0" smtClean="0"/>
              <a:t> seeking</a:t>
            </a:r>
          </a:p>
          <a:p>
            <a:pPr marL="171450" lvl="0" indent="-171450">
              <a:spcBef>
                <a:spcPct val="50000"/>
              </a:spcBef>
              <a:buFont typeface="Wingdings" panose="05000000000000000000" pitchFamily="2" charset="2"/>
              <a:buChar char="§"/>
            </a:pPr>
            <a:endParaRPr lang="en-US" baseline="0" dirty="0" smtClean="0"/>
          </a:p>
          <a:p>
            <a:pPr marL="0" lvl="0" indent="0">
              <a:spcBef>
                <a:spcPct val="50000"/>
              </a:spcBef>
              <a:buFont typeface="Wingdings" panose="05000000000000000000" pitchFamily="2" charset="2"/>
              <a:buNone/>
            </a:pPr>
            <a:endParaRPr lang="en-US" baseline="0" dirty="0" smtClean="0"/>
          </a:p>
          <a:p>
            <a:pPr marL="0" lvl="0" indent="0">
              <a:spcBef>
                <a:spcPct val="50000"/>
              </a:spcBef>
              <a:buFont typeface="Wingdings" panose="05000000000000000000" pitchFamily="2" charset="2"/>
              <a:buNone/>
            </a:pPr>
            <a:endParaRPr lang="en-US" dirty="0" smtClean="0"/>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pPr>
              <a:defRPr/>
            </a:pPr>
            <a:fld id="{75643CF3-3CBA-4666-8D1B-A3F17C5F892C}"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653425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b="1" dirty="0" smtClean="0"/>
              <a:t>Planning risk management </a:t>
            </a:r>
            <a:r>
              <a:rPr lang="en-US" dirty="0" smtClean="0"/>
              <a:t>: Deciding how to approach and plan the risk management activities for the project</a:t>
            </a:r>
          </a:p>
          <a:p>
            <a:r>
              <a:rPr lang="en-US" b="1" dirty="0" smtClean="0"/>
              <a:t>Identifying risks</a:t>
            </a:r>
            <a:r>
              <a:rPr lang="en-US" dirty="0" smtClean="0"/>
              <a:t>: Determining which risks are likely to affect a project and documenting the characteristics of each</a:t>
            </a:r>
          </a:p>
          <a:p>
            <a:r>
              <a:rPr lang="en-US" b="1" dirty="0" smtClean="0"/>
              <a:t>Performing qualitative risk analysis</a:t>
            </a:r>
            <a:r>
              <a:rPr lang="en-US" dirty="0" smtClean="0"/>
              <a:t>: Prioritizing risks based on their probability and impact of occurrence</a:t>
            </a:r>
          </a:p>
          <a:p>
            <a:r>
              <a:rPr lang="en-US" sz="1200" b="1" dirty="0" smtClean="0"/>
              <a:t>Performing quantitative risk analysis</a:t>
            </a:r>
            <a:r>
              <a:rPr lang="en-US" sz="1200" dirty="0" smtClean="0"/>
              <a:t>:</a:t>
            </a:r>
            <a:r>
              <a:rPr lang="en-US" sz="1200" b="1" dirty="0" smtClean="0"/>
              <a:t> </a:t>
            </a:r>
            <a:r>
              <a:rPr lang="en-US" sz="1200" dirty="0" smtClean="0"/>
              <a:t>Numerically estimating the effects of risks on project objectives</a:t>
            </a:r>
          </a:p>
          <a:p>
            <a:r>
              <a:rPr lang="en-US" sz="1200" b="1" dirty="0" smtClean="0"/>
              <a:t>Planning risk responses</a:t>
            </a:r>
            <a:r>
              <a:rPr lang="en-US" sz="1200" dirty="0" smtClean="0"/>
              <a:t>:</a:t>
            </a:r>
            <a:r>
              <a:rPr lang="en-US" sz="1200" b="1" dirty="0" smtClean="0"/>
              <a:t> </a:t>
            </a:r>
            <a:r>
              <a:rPr lang="en-US" sz="1200" dirty="0" smtClean="0"/>
              <a:t>Taking steps to enhance opportunities and reduce threats to meeting project objectives</a:t>
            </a:r>
          </a:p>
          <a:p>
            <a:r>
              <a:rPr lang="en-US" sz="1200" b="1" dirty="0" smtClean="0"/>
              <a:t>Controlling risk</a:t>
            </a:r>
            <a:r>
              <a:rPr lang="en-US" sz="1200" dirty="0" smtClean="0"/>
              <a:t>: Monitoring identified and residual risks, identifying new risks, carrying out risk response plans, and evaluating the effectiveness of risk strategies throughout the life of the project</a:t>
            </a:r>
          </a:p>
          <a:p>
            <a:endParaRPr lang="en-US" dirty="0"/>
          </a:p>
        </p:txBody>
      </p:sp>
      <p:sp>
        <p:nvSpPr>
          <p:cNvPr id="4" name="Slide Number Placeholder 3"/>
          <p:cNvSpPr>
            <a:spLocks noGrp="1"/>
          </p:cNvSpPr>
          <p:nvPr>
            <p:ph type="sldNum" sz="quarter" idx="10"/>
          </p:nvPr>
        </p:nvSpPr>
        <p:spPr/>
        <p:txBody>
          <a:bodyPr/>
          <a:lstStyle/>
          <a:p>
            <a:pPr>
              <a:defRPr/>
            </a:pPr>
            <a:fld id="{75643CF3-3CBA-4666-8D1B-A3F17C5F892C}"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137573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project team should review project documents and understand the organization’s and the sponsor’s approaches to risk</a:t>
            </a:r>
          </a:p>
          <a:p>
            <a:r>
              <a:rPr lang="en-US" sz="1200" dirty="0" smtClean="0"/>
              <a:t>The level of detail will vary with the needs of the project</a:t>
            </a:r>
            <a:endParaRPr lang="en-US" sz="1200" dirty="0"/>
          </a:p>
        </p:txBody>
      </p:sp>
      <p:sp>
        <p:nvSpPr>
          <p:cNvPr id="4" name="Slide Number Placeholder 3"/>
          <p:cNvSpPr>
            <a:spLocks noGrp="1"/>
          </p:cNvSpPr>
          <p:nvPr>
            <p:ph type="sldNum" sz="quarter" idx="10"/>
          </p:nvPr>
        </p:nvSpPr>
        <p:spPr/>
        <p:txBody>
          <a:bodyPr/>
          <a:lstStyle/>
          <a:p>
            <a:pPr>
              <a:defRPr/>
            </a:pPr>
            <a:fld id="{75643CF3-3CBA-4666-8D1B-A3F17C5F892C}"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702456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60000"/>
              </a:spcBef>
            </a:pPr>
            <a:r>
              <a:rPr lang="en-US" b="1" dirty="0" smtClean="0"/>
              <a:t>Contingency plans</a:t>
            </a:r>
            <a:r>
              <a:rPr lang="en-US" dirty="0" smtClean="0"/>
              <a:t> </a:t>
            </a:r>
            <a:r>
              <a:rPr lang="en-US" b="1" dirty="0" smtClean="0"/>
              <a:t>Fallback plans</a:t>
            </a:r>
            <a:r>
              <a:rPr lang="en-US" dirty="0" smtClean="0"/>
              <a:t> </a:t>
            </a:r>
            <a:r>
              <a:rPr lang="en-US" b="1" dirty="0" smtClean="0"/>
              <a:t>Contingency reserves</a:t>
            </a:r>
            <a:r>
              <a:rPr lang="en-US" dirty="0" smtClean="0"/>
              <a:t> or </a:t>
            </a:r>
            <a:r>
              <a:rPr lang="en-US" b="1" dirty="0" smtClean="0"/>
              <a:t>allowances</a:t>
            </a:r>
            <a:endParaRPr lang="en-US" dirty="0"/>
          </a:p>
        </p:txBody>
      </p:sp>
      <p:sp>
        <p:nvSpPr>
          <p:cNvPr id="4" name="Slide Number Placeholder 3"/>
          <p:cNvSpPr>
            <a:spLocks noGrp="1"/>
          </p:cNvSpPr>
          <p:nvPr>
            <p:ph type="sldNum" sz="quarter" idx="10"/>
          </p:nvPr>
        </p:nvSpPr>
        <p:spPr/>
        <p:txBody>
          <a:bodyPr/>
          <a:lstStyle/>
          <a:p>
            <a:pPr>
              <a:defRPr/>
            </a:pPr>
            <a:fld id="{75643CF3-3CBA-4666-8D1B-A3F17C5F892C}"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666858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Several studies show that IT projects share some common sources of risk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Other broad categories of risk help identify potential risks</a:t>
            </a:r>
          </a:p>
          <a:p>
            <a:endParaRPr lang="en-US" dirty="0"/>
          </a:p>
        </p:txBody>
      </p:sp>
      <p:sp>
        <p:nvSpPr>
          <p:cNvPr id="4" name="Slide Number Placeholder 3"/>
          <p:cNvSpPr>
            <a:spLocks noGrp="1"/>
          </p:cNvSpPr>
          <p:nvPr>
            <p:ph type="sldNum" sz="quarter" idx="10"/>
          </p:nvPr>
        </p:nvSpPr>
        <p:spPr/>
        <p:txBody>
          <a:bodyPr/>
          <a:lstStyle/>
          <a:p>
            <a:pPr>
              <a:defRPr/>
            </a:pPr>
            <a:fld id="{75643CF3-3CBA-4666-8D1B-A3F17C5F892C}"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08083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through this risk</a:t>
            </a:r>
            <a:r>
              <a:rPr lang="en-US" baseline="0" dirty="0" smtClean="0"/>
              <a:t> breakdown with </a:t>
            </a:r>
            <a:r>
              <a:rPr lang="en-US" baseline="0" dirty="0" err="1" smtClean="0"/>
              <a:t>cgi</a:t>
            </a:r>
            <a:endParaRPr lang="en-US" dirty="0"/>
          </a:p>
        </p:txBody>
      </p:sp>
      <p:sp>
        <p:nvSpPr>
          <p:cNvPr id="4" name="Slide Number Placeholder 3"/>
          <p:cNvSpPr>
            <a:spLocks noGrp="1"/>
          </p:cNvSpPr>
          <p:nvPr>
            <p:ph type="sldNum" sz="quarter" idx="10"/>
          </p:nvPr>
        </p:nvSpPr>
        <p:spPr/>
        <p:txBody>
          <a:bodyPr/>
          <a:lstStyle/>
          <a:p>
            <a:pPr>
              <a:defRPr/>
            </a:pPr>
            <a:fld id="{75643CF3-3CBA-4666-8D1B-A3F17C5F892C}"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7842639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solidFill>
                <a:prstClr val="black"/>
              </a:solidFill>
            </a:endParaRPr>
          </a:p>
        </p:txBody>
      </p:sp>
      <p:sp>
        <p:nvSpPr>
          <p:cNvPr id="5" name="Footer Placeholder 4"/>
          <p:cNvSpPr>
            <a:spLocks noGrp="1"/>
          </p:cNvSpPr>
          <p:nvPr>
            <p:ph type="ftr" sz="quarter" idx="11"/>
          </p:nvPr>
        </p:nvSpPr>
        <p:spPr>
          <a:xfrm>
            <a:off x="812805" y="6272785"/>
            <a:ext cx="4745736" cy="365125"/>
          </a:xfrm>
        </p:spPr>
        <p:txBody>
          <a:bodyPr/>
          <a:lstStyle/>
          <a:p>
            <a:pPr>
              <a:defRPr/>
            </a:pPr>
            <a:r>
              <a:rPr lang="en-US" smtClean="0">
                <a:solidFill>
                  <a:prstClr val="black"/>
                </a:solidFill>
              </a:rPr>
              <a:t>Information Technology Project Management, Seventh Edition</a:t>
            </a:r>
            <a:endParaRPr lang="en-US" dirty="0">
              <a:solidFill>
                <a:prstClr val="black"/>
              </a:solidFill>
            </a:endParaRPr>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2B9CBC40-343B-4593-A28E-D189663EB65D}"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3417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dirty="0">
              <a:solidFill>
                <a:prstClr val="black"/>
              </a:solidFill>
            </a:endParaRPr>
          </a:p>
        </p:txBody>
      </p:sp>
      <p:sp>
        <p:nvSpPr>
          <p:cNvPr id="8" name="Footer Placeholder 7"/>
          <p:cNvSpPr>
            <a:spLocks noGrp="1"/>
          </p:cNvSpPr>
          <p:nvPr>
            <p:ph type="ftr" sz="quarter" idx="11"/>
          </p:nvPr>
        </p:nvSpPr>
        <p:spPr/>
        <p:txBody>
          <a:bodyPr/>
          <a:lstStyle/>
          <a:p>
            <a:pPr>
              <a:defRPr/>
            </a:pPr>
            <a:r>
              <a:rPr lang="en-US" smtClean="0">
                <a:solidFill>
                  <a:prstClr val="black"/>
                </a:solidFill>
              </a:rPr>
              <a:t>Information Technology Project Management, Seventh Edition</a:t>
            </a:r>
            <a:endParaRPr lang="en-US" dirty="0">
              <a:solidFill>
                <a:prstClr val="black"/>
              </a:solidFill>
            </a:endParaRPr>
          </a:p>
        </p:txBody>
      </p:sp>
      <p:sp>
        <p:nvSpPr>
          <p:cNvPr id="9" name="Slide Number Placeholder 8"/>
          <p:cNvSpPr>
            <a:spLocks noGrp="1"/>
          </p:cNvSpPr>
          <p:nvPr>
            <p:ph type="sldNum" sz="quarter" idx="12"/>
          </p:nvPr>
        </p:nvSpPr>
        <p:spPr/>
        <p:txBody>
          <a:bodyPr/>
          <a:lstStyle/>
          <a:p>
            <a:pPr>
              <a:defRPr/>
            </a:pPr>
            <a:fld id="{9EBD04E9-CF8F-4ADC-8517-7D8F785A50F6}"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859632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dirty="0">
              <a:solidFill>
                <a:prstClr val="black"/>
              </a:solidFill>
            </a:endParaRPr>
          </a:p>
        </p:txBody>
      </p:sp>
      <p:sp>
        <p:nvSpPr>
          <p:cNvPr id="8" name="Footer Placeholder 7"/>
          <p:cNvSpPr>
            <a:spLocks noGrp="1"/>
          </p:cNvSpPr>
          <p:nvPr>
            <p:ph type="ftr" sz="quarter" idx="11"/>
          </p:nvPr>
        </p:nvSpPr>
        <p:spPr/>
        <p:txBody>
          <a:bodyPr/>
          <a:lstStyle/>
          <a:p>
            <a:pPr>
              <a:defRPr/>
            </a:pPr>
            <a:r>
              <a:rPr lang="en-US" smtClean="0">
                <a:solidFill>
                  <a:prstClr val="black"/>
                </a:solidFill>
              </a:rPr>
              <a:t>Information Technology Project Management, Seventh Edition</a:t>
            </a:r>
            <a:endParaRPr lang="en-US" dirty="0">
              <a:solidFill>
                <a:prstClr val="black"/>
              </a:solidFill>
            </a:endParaRPr>
          </a:p>
        </p:txBody>
      </p:sp>
      <p:sp>
        <p:nvSpPr>
          <p:cNvPr id="9" name="Slide Number Placeholder 8"/>
          <p:cNvSpPr>
            <a:spLocks noGrp="1"/>
          </p:cNvSpPr>
          <p:nvPr>
            <p:ph type="sldNum" sz="quarter" idx="12"/>
          </p:nvPr>
        </p:nvSpPr>
        <p:spPr/>
        <p:txBody>
          <a:bodyPr/>
          <a:lstStyle/>
          <a:p>
            <a:pPr>
              <a:defRPr/>
            </a:pPr>
            <a:fld id="{1A45D508-2AAC-4C9A-B537-CDE351A8C1D4}"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6928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p>
            <a:pPr>
              <a:defRPr/>
            </a:pPr>
            <a:fld id="{3DF7F6D6-12E9-47E2-83FA-0573725E0372}"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59824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r>
              <a:rPr lang="en-US" smtClean="0">
                <a:solidFill>
                  <a:prstClr val="black"/>
                </a:solidFill>
              </a:rPr>
              <a:t>Information Technology Project Management, Seventh Edition</a:t>
            </a:r>
            <a:endParaRPr lang="en-US" dirty="0">
              <a:solidFill>
                <a:prstClr val="black"/>
              </a:solidFill>
            </a:endParaRP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2B92D0EA-3F60-41BB-A405-33AD93B7A0F0}"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3585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prstClr val="black"/>
              </a:solidFill>
            </a:endParaRPr>
          </a:p>
        </p:txBody>
      </p:sp>
      <p:sp>
        <p:nvSpPr>
          <p:cNvPr id="6" name="Footer Placeholder 5"/>
          <p:cNvSpPr>
            <a:spLocks noGrp="1"/>
          </p:cNvSpPr>
          <p:nvPr>
            <p:ph type="ftr" sz="quarter" idx="11"/>
          </p:nvPr>
        </p:nvSpPr>
        <p:spPr/>
        <p:txBody>
          <a:bodyPr/>
          <a:lstStyle/>
          <a:p>
            <a:pPr>
              <a:defRPr/>
            </a:pPr>
            <a:r>
              <a:rPr lang="en-US" smtClean="0">
                <a:solidFill>
                  <a:prstClr val="black"/>
                </a:solidFill>
              </a:rPr>
              <a:t>Information Technology Project Management, Seventh Edition</a:t>
            </a:r>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4895E56F-A642-430C-8B4E-604B1153BE2F}"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4839808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dirty="0">
              <a:solidFill>
                <a:prstClr val="black"/>
              </a:solidFill>
            </a:endParaRPr>
          </a:p>
        </p:txBody>
      </p:sp>
      <p:sp>
        <p:nvSpPr>
          <p:cNvPr id="8" name="Footer Placeholder 7"/>
          <p:cNvSpPr>
            <a:spLocks noGrp="1"/>
          </p:cNvSpPr>
          <p:nvPr>
            <p:ph type="ftr" sz="quarter" idx="11"/>
          </p:nvPr>
        </p:nvSpPr>
        <p:spPr/>
        <p:txBody>
          <a:bodyPr/>
          <a:lstStyle/>
          <a:p>
            <a:pPr>
              <a:defRPr/>
            </a:pPr>
            <a:r>
              <a:rPr lang="en-US" smtClean="0">
                <a:solidFill>
                  <a:prstClr val="black"/>
                </a:solidFill>
              </a:rPr>
              <a:t>Information Technology Project Management, Seventh Edition</a:t>
            </a:r>
            <a:endParaRPr lang="en-US" dirty="0">
              <a:solidFill>
                <a:prstClr val="black"/>
              </a:solidFill>
            </a:endParaRPr>
          </a:p>
        </p:txBody>
      </p:sp>
      <p:sp>
        <p:nvSpPr>
          <p:cNvPr id="9" name="Slide Number Placeholder 8"/>
          <p:cNvSpPr>
            <a:spLocks noGrp="1"/>
          </p:cNvSpPr>
          <p:nvPr>
            <p:ph type="sldNum" sz="quarter" idx="12"/>
          </p:nvPr>
        </p:nvSpPr>
        <p:spPr/>
        <p:txBody>
          <a:bodyPr/>
          <a:lstStyle/>
          <a:p>
            <a:pPr>
              <a:defRPr/>
            </a:pPr>
            <a:fld id="{5DD4C274-ECC5-4587-B039-995E9197571B}"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5075448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dirty="0">
              <a:solidFill>
                <a:prstClr val="black"/>
              </a:solidFill>
            </a:endParaRP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r>
              <a:rPr lang="en-US" smtClean="0">
                <a:solidFill>
                  <a:prstClr val="black"/>
                </a:solidFill>
              </a:rPr>
              <a:t>Information Technology Project Management, Seventh Edition</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C3AD251C-A5FF-4790-8F87-2AC1A4C8DD56}"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933040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black"/>
              </a:solidFill>
            </a:endParaRPr>
          </a:p>
        </p:txBody>
      </p:sp>
      <p:sp>
        <p:nvSpPr>
          <p:cNvPr id="3" name="Footer Placeholder 2"/>
          <p:cNvSpPr>
            <a:spLocks noGrp="1"/>
          </p:cNvSpPr>
          <p:nvPr>
            <p:ph type="ftr" sz="quarter" idx="11"/>
          </p:nvPr>
        </p:nvSpPr>
        <p:spPr/>
        <p:txBody>
          <a:bodyPr/>
          <a:lstStyle/>
          <a:p>
            <a:pPr>
              <a:defRPr/>
            </a:pPr>
            <a:r>
              <a:rPr lang="en-US" smtClean="0">
                <a:solidFill>
                  <a:prstClr val="black"/>
                </a:solidFill>
              </a:rPr>
              <a:t>Information Technology Project Management, Seventh Edition</a:t>
            </a:r>
            <a:endParaRPr lang="en-US" dirty="0">
              <a:solidFill>
                <a:prstClr val="black"/>
              </a:solidFill>
            </a:endParaRPr>
          </a:p>
        </p:txBody>
      </p:sp>
      <p:sp>
        <p:nvSpPr>
          <p:cNvPr id="4" name="Slide Number Placeholder 3"/>
          <p:cNvSpPr>
            <a:spLocks noGrp="1"/>
          </p:cNvSpPr>
          <p:nvPr>
            <p:ph type="sldNum" sz="quarter" idx="12"/>
          </p:nvPr>
        </p:nvSpPr>
        <p:spPr/>
        <p:txBody>
          <a:bodyPr/>
          <a:lstStyle/>
          <a:p>
            <a:pPr>
              <a:defRPr/>
            </a:pPr>
            <a:fld id="{A15544C6-0C87-4E87-B9C7-4DBC5EE35F3B}"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2165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endParaRPr lang="en-US" dirty="0">
              <a:solidFill>
                <a:prstClr val="black"/>
              </a:solidFill>
            </a:endParaRPr>
          </a:p>
        </p:txBody>
      </p:sp>
      <p:sp>
        <p:nvSpPr>
          <p:cNvPr id="10" name="Footer Placeholder 9"/>
          <p:cNvSpPr>
            <a:spLocks noGrp="1"/>
          </p:cNvSpPr>
          <p:nvPr>
            <p:ph type="ftr" sz="quarter" idx="11"/>
          </p:nvPr>
        </p:nvSpPr>
        <p:spPr/>
        <p:txBody>
          <a:bodyPr/>
          <a:lstStyle/>
          <a:p>
            <a:pPr>
              <a:defRPr/>
            </a:pPr>
            <a:r>
              <a:rPr lang="en-US" smtClean="0">
                <a:solidFill>
                  <a:prstClr val="black"/>
                </a:solidFill>
              </a:rPr>
              <a:t>Information Technology Project Management, Seventh Edition</a:t>
            </a:r>
            <a:endParaRPr lang="en-US" dirty="0">
              <a:solidFill>
                <a:prstClr val="black"/>
              </a:solidFill>
            </a:endParaRPr>
          </a:p>
        </p:txBody>
      </p:sp>
      <p:sp>
        <p:nvSpPr>
          <p:cNvPr id="11" name="Slide Number Placeholder 10"/>
          <p:cNvSpPr>
            <a:spLocks noGrp="1"/>
          </p:cNvSpPr>
          <p:nvPr>
            <p:ph type="sldNum" sz="quarter" idx="12"/>
          </p:nvPr>
        </p:nvSpPr>
        <p:spPr/>
        <p:txBody>
          <a:bodyPr/>
          <a:lstStyle/>
          <a:p>
            <a:pPr>
              <a:defRPr/>
            </a:pPr>
            <a:fld id="{70B16657-024C-459D-BB4E-2F85DCC6454F}"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3363118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endParaRPr lang="en-US" dirty="0">
              <a:solidFill>
                <a:prstClr val="black"/>
              </a:solidFill>
            </a:endParaRPr>
          </a:p>
        </p:txBody>
      </p:sp>
      <p:sp>
        <p:nvSpPr>
          <p:cNvPr id="10" name="Slide Number Placeholder 9"/>
          <p:cNvSpPr>
            <a:spLocks noGrp="1"/>
          </p:cNvSpPr>
          <p:nvPr>
            <p:ph type="sldNum" sz="quarter" idx="12"/>
          </p:nvPr>
        </p:nvSpPr>
        <p:spPr/>
        <p:txBody>
          <a:bodyPr/>
          <a:lstStyle/>
          <a:p>
            <a:pPr>
              <a:defRPr/>
            </a:pPr>
            <a:fld id="{E8C610D3-5023-4794-8B07-EA09037D64F8}"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522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fontAlgn="base">
              <a:spcBef>
                <a:spcPct val="0"/>
              </a:spcBef>
              <a:spcAft>
                <a:spcPct val="0"/>
              </a:spcAft>
              <a:defRPr/>
            </a:pPr>
            <a:endParaRPr lang="en-US" dirty="0">
              <a:solidFill>
                <a:prstClr val="black"/>
              </a:solidFill>
            </a:endParaRP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fontAlgn="base">
              <a:spcBef>
                <a:spcPct val="0"/>
              </a:spcBef>
              <a:spcAft>
                <a:spcPct val="0"/>
              </a:spcAft>
              <a:defRPr/>
            </a:pPr>
            <a:r>
              <a:rPr lang="en-US" smtClean="0">
                <a:solidFill>
                  <a:prstClr val="black"/>
                </a:solidFill>
              </a:rPr>
              <a:t>Information Technology Project Management, Seventh Edition</a:t>
            </a:r>
            <a:endParaRPr lang="en-US" dirty="0">
              <a:solidFill>
                <a:prstClr val="black"/>
              </a:solidFill>
            </a:endParaRP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fontAlgn="base">
              <a:spcBef>
                <a:spcPct val="0"/>
              </a:spcBef>
              <a:spcAft>
                <a:spcPct val="0"/>
              </a:spcAft>
              <a:defRPr/>
            </a:pPr>
            <a:fld id="{6AF3C8D7-9A0C-4C76-87AE-298E7615D6CC}"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846142151"/>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hf hd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95400" y="2209800"/>
            <a:ext cx="7086599" cy="1349375"/>
          </a:xfrm>
        </p:spPr>
        <p:txBody>
          <a:bodyPr>
            <a:noAutofit/>
          </a:bodyPr>
          <a:lstStyle/>
          <a:p>
            <a:pPr algn="ctr" eaLnBrk="1" fontAlgn="auto" hangingPunct="1">
              <a:spcAft>
                <a:spcPts val="0"/>
              </a:spcAft>
              <a:defRPr/>
            </a:pPr>
            <a:r>
              <a:rPr lang="en-US" sz="3600" dirty="0" smtClean="0">
                <a:effectLst>
                  <a:outerShdw blurRad="38100" dist="38100" dir="2700000" algn="tl">
                    <a:srgbClr val="FFFFFF"/>
                  </a:outerShdw>
                </a:effectLst>
                <a:latin typeface="Arial Rounded MT Bold" pitchFamily="34" charset="0"/>
              </a:rPr>
              <a:t>Risk </a:t>
            </a:r>
            <a:r>
              <a:rPr sz="3600" dirty="0" smtClean="0">
                <a:effectLst>
                  <a:outerShdw blurRad="38100" dist="38100" dir="2700000" algn="tl">
                    <a:srgbClr val="FFFFFF"/>
                  </a:outerShdw>
                </a:effectLst>
                <a:latin typeface="Arial Rounded MT Bold" pitchFamily="34" charset="0"/>
              </a:rPr>
              <a:t>Management</a:t>
            </a:r>
            <a:endParaRPr sz="3600" dirty="0">
              <a:effectLst>
                <a:outerShdw blurRad="38100" dist="38100" dir="2700000" algn="tl">
                  <a:srgbClr val="FFFFFF"/>
                </a:outerShdw>
              </a:effectLst>
              <a:latin typeface="Arial Rounded MT Bold" pitchFamily="34" charset="0"/>
            </a:endParaRPr>
          </a:p>
        </p:txBody>
      </p:sp>
    </p:spTree>
    <p:extLst>
      <p:ext uri="{BB962C8B-B14F-4D97-AF65-F5344CB8AC3E}">
        <p14:creationId xmlns:p14="http://schemas.microsoft.com/office/powerpoint/2010/main" val="512900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7543800" cy="1397383"/>
          </a:xfrm>
        </p:spPr>
        <p:txBody>
          <a:bodyPr>
            <a:normAutofit/>
          </a:bodyPr>
          <a:lstStyle/>
          <a:p>
            <a:r>
              <a:rPr lang="en-US" sz="4000" b="1" dirty="0" smtClean="0"/>
              <a:t>Broad Categories of Risk</a:t>
            </a:r>
          </a:p>
        </p:txBody>
      </p:sp>
      <p:sp>
        <p:nvSpPr>
          <p:cNvPr id="31747" name="Rectangle 3"/>
          <p:cNvSpPr>
            <a:spLocks noGrp="1" noChangeArrowheads="1"/>
          </p:cNvSpPr>
          <p:nvPr>
            <p:ph idx="1"/>
          </p:nvPr>
        </p:nvSpPr>
        <p:spPr>
          <a:xfrm>
            <a:off x="745331" y="1397383"/>
            <a:ext cx="8186738" cy="5060567"/>
          </a:xfrm>
        </p:spPr>
        <p:txBody>
          <a:bodyPr>
            <a:normAutofit/>
          </a:bodyPr>
          <a:lstStyle/>
          <a:p>
            <a:pPr>
              <a:spcBef>
                <a:spcPct val="100000"/>
              </a:spcBef>
            </a:pPr>
            <a:r>
              <a:rPr lang="en-US" sz="2800" dirty="0" smtClean="0"/>
              <a:t>Market risk</a:t>
            </a:r>
          </a:p>
          <a:p>
            <a:pPr>
              <a:spcBef>
                <a:spcPct val="100000"/>
              </a:spcBef>
            </a:pPr>
            <a:r>
              <a:rPr lang="en-US" sz="2800" dirty="0" smtClean="0"/>
              <a:t>Financial risk</a:t>
            </a:r>
          </a:p>
          <a:p>
            <a:pPr>
              <a:spcBef>
                <a:spcPct val="100000"/>
              </a:spcBef>
            </a:pPr>
            <a:r>
              <a:rPr lang="en-US" sz="2800" dirty="0" smtClean="0"/>
              <a:t>Technology risk</a:t>
            </a:r>
          </a:p>
          <a:p>
            <a:pPr>
              <a:spcBef>
                <a:spcPct val="100000"/>
              </a:spcBef>
            </a:pPr>
            <a:r>
              <a:rPr lang="en-US" sz="2800" dirty="0" smtClean="0"/>
              <a:t>People risk</a:t>
            </a:r>
          </a:p>
          <a:p>
            <a:pPr>
              <a:spcBef>
                <a:spcPct val="100000"/>
              </a:spcBef>
            </a:pPr>
            <a:r>
              <a:rPr lang="en-US" sz="2800" dirty="0" smtClean="0"/>
              <a:t>Structure/process risk</a:t>
            </a:r>
          </a:p>
        </p:txBody>
      </p:sp>
      <p:sp>
        <p:nvSpPr>
          <p:cNvPr id="6" name="Slide Number Placeholder 5"/>
          <p:cNvSpPr>
            <a:spLocks noGrp="1"/>
          </p:cNvSpPr>
          <p:nvPr>
            <p:ph type="sldNum" sz="quarter" idx="12"/>
          </p:nvPr>
        </p:nvSpPr>
        <p:spPr/>
        <p:txBody>
          <a:bodyPr/>
          <a:lstStyle/>
          <a:p>
            <a:pPr>
              <a:defRPr/>
            </a:pPr>
            <a:fld id="{43931E29-6F43-458C-997D-B0FA91E6B38A}"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477525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371600" y="0"/>
            <a:ext cx="6589199" cy="1280890"/>
          </a:xfrm>
        </p:spPr>
        <p:txBody>
          <a:bodyPr>
            <a:normAutofit/>
          </a:bodyPr>
          <a:lstStyle/>
          <a:p>
            <a:r>
              <a:rPr lang="en-US" sz="4000" b="1" dirty="0" smtClean="0"/>
              <a:t>Risk Breakdown Structure</a:t>
            </a:r>
          </a:p>
        </p:txBody>
      </p:sp>
      <p:sp>
        <p:nvSpPr>
          <p:cNvPr id="33795" name="Rectangle 3"/>
          <p:cNvSpPr>
            <a:spLocks noGrp="1" noChangeArrowheads="1"/>
          </p:cNvSpPr>
          <p:nvPr>
            <p:ph idx="1"/>
          </p:nvPr>
        </p:nvSpPr>
        <p:spPr>
          <a:xfrm>
            <a:off x="1219200" y="1280890"/>
            <a:ext cx="7772399" cy="4630332"/>
          </a:xfrm>
        </p:spPr>
        <p:txBody>
          <a:bodyPr>
            <a:normAutofit/>
          </a:bodyPr>
          <a:lstStyle/>
          <a:p>
            <a:pPr>
              <a:spcBef>
                <a:spcPct val="100000"/>
              </a:spcBef>
            </a:pPr>
            <a:r>
              <a:rPr lang="en-US" sz="2800" dirty="0" smtClean="0"/>
              <a:t>A </a:t>
            </a:r>
            <a:r>
              <a:rPr lang="en-US" sz="2800" b="1" dirty="0" smtClean="0"/>
              <a:t>risk breakdown structure</a:t>
            </a:r>
            <a:r>
              <a:rPr lang="en-US" sz="2800" dirty="0" smtClean="0"/>
              <a:t> is a hierarchy of potential risk categories for a project</a:t>
            </a:r>
          </a:p>
          <a:p>
            <a:pPr>
              <a:spcBef>
                <a:spcPct val="100000"/>
              </a:spcBef>
            </a:pPr>
            <a:r>
              <a:rPr lang="en-US" sz="2800" dirty="0" smtClean="0"/>
              <a:t>Similar to a work breakdown structure but used to identify and categorize risks</a:t>
            </a:r>
          </a:p>
        </p:txBody>
      </p:sp>
      <p:sp>
        <p:nvSpPr>
          <p:cNvPr id="6" name="Slide Number Placeholder 5"/>
          <p:cNvSpPr>
            <a:spLocks noGrp="1"/>
          </p:cNvSpPr>
          <p:nvPr>
            <p:ph type="sldNum" sz="quarter" idx="12"/>
          </p:nvPr>
        </p:nvSpPr>
        <p:spPr/>
        <p:txBody>
          <a:bodyPr/>
          <a:lstStyle/>
          <a:p>
            <a:pPr>
              <a:defRPr/>
            </a:pPr>
            <a:fld id="{663AB3CF-6A5C-4D66-9205-61B2701E2F43}" type="slidenum">
              <a:rPr lang="en-US" smtClean="0">
                <a:solidFill>
                  <a:prstClr val="black"/>
                </a:solidFill>
              </a:rPr>
              <a:pPr>
                <a:defRPr/>
              </a:pPr>
              <a:t>11</a:t>
            </a:fld>
            <a:endParaRPr lang="en-US" dirty="0">
              <a:solidFill>
                <a:prstClr val="black"/>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414" y="3657600"/>
            <a:ext cx="5436371" cy="2979215"/>
          </a:xfrm>
          <a:prstGeom prst="rect">
            <a:avLst/>
          </a:prstGeom>
        </p:spPr>
      </p:pic>
    </p:spTree>
    <p:extLst>
      <p:ext uri="{BB962C8B-B14F-4D97-AF65-F5344CB8AC3E}">
        <p14:creationId xmlns:p14="http://schemas.microsoft.com/office/powerpoint/2010/main" val="1886016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685800"/>
            <a:ext cx="8534400" cy="609600"/>
          </a:xfrm>
        </p:spPr>
        <p:txBody>
          <a:bodyPr>
            <a:noAutofit/>
          </a:bodyPr>
          <a:lstStyle/>
          <a:p>
            <a:r>
              <a:rPr lang="en-US" sz="4000" b="1" dirty="0" smtClean="0"/>
              <a:t>Potential Negative Risk Conditions Associated With Each Knowledge Area</a:t>
            </a:r>
          </a:p>
        </p:txBody>
      </p:sp>
      <p:sp>
        <p:nvSpPr>
          <p:cNvPr id="6" name="Slide Number Placeholder 5"/>
          <p:cNvSpPr>
            <a:spLocks noGrp="1"/>
          </p:cNvSpPr>
          <p:nvPr>
            <p:ph type="sldNum" sz="quarter" idx="12"/>
          </p:nvPr>
        </p:nvSpPr>
        <p:spPr/>
        <p:txBody>
          <a:bodyPr/>
          <a:lstStyle/>
          <a:p>
            <a:pPr>
              <a:defRPr/>
            </a:pPr>
            <a:fld id="{4D1252FD-2CC6-495F-9384-CE9717794234}" type="slidenum">
              <a:rPr lang="en-US" smtClean="0">
                <a:solidFill>
                  <a:prstClr val="black"/>
                </a:solidFill>
              </a:rPr>
              <a:pPr>
                <a:defRPr/>
              </a:pPr>
              <a:t>12</a:t>
            </a:fld>
            <a:endParaRPr lang="en-US" dirty="0">
              <a:solidFill>
                <a:prstClr val="black"/>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988" y="1961453"/>
            <a:ext cx="7860812" cy="4591747"/>
          </a:xfrm>
          <a:prstGeom prst="rect">
            <a:avLst/>
          </a:prstGeom>
        </p:spPr>
      </p:pic>
    </p:spTree>
    <p:extLst>
      <p:ext uri="{BB962C8B-B14F-4D97-AF65-F5344CB8AC3E}">
        <p14:creationId xmlns:p14="http://schemas.microsoft.com/office/powerpoint/2010/main" val="4157190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38200" y="0"/>
            <a:ext cx="7696200" cy="1371600"/>
          </a:xfrm>
        </p:spPr>
        <p:txBody>
          <a:bodyPr>
            <a:normAutofit/>
          </a:bodyPr>
          <a:lstStyle/>
          <a:p>
            <a:r>
              <a:rPr lang="en-US" sz="4000" b="1" dirty="0"/>
              <a:t>Planning Process </a:t>
            </a:r>
            <a:r>
              <a:rPr lang="en-US" sz="4000" b="1" dirty="0" smtClean="0"/>
              <a:t>Group:</a:t>
            </a:r>
            <a:br>
              <a:rPr lang="en-US" sz="4000" b="1" dirty="0" smtClean="0"/>
            </a:br>
            <a:r>
              <a:rPr lang="en-US" sz="4000" dirty="0" smtClean="0"/>
              <a:t>Identifying Risks</a:t>
            </a:r>
          </a:p>
        </p:txBody>
      </p:sp>
      <p:sp>
        <p:nvSpPr>
          <p:cNvPr id="36867" name="Rectangle 3"/>
          <p:cNvSpPr>
            <a:spLocks noGrp="1" noChangeArrowheads="1"/>
          </p:cNvSpPr>
          <p:nvPr>
            <p:ph idx="1"/>
          </p:nvPr>
        </p:nvSpPr>
        <p:spPr>
          <a:xfrm>
            <a:off x="609600" y="1646238"/>
            <a:ext cx="8534400" cy="3916362"/>
          </a:xfrm>
        </p:spPr>
        <p:txBody>
          <a:bodyPr>
            <a:noAutofit/>
          </a:bodyPr>
          <a:lstStyle/>
          <a:p>
            <a:pPr>
              <a:spcBef>
                <a:spcPct val="55000"/>
              </a:spcBef>
            </a:pPr>
            <a:r>
              <a:rPr lang="en-US" sz="2800" dirty="0" smtClean="0"/>
              <a:t>Identifying risks is the process of understanding what potential events might hurt or enhance a particular project</a:t>
            </a:r>
          </a:p>
          <a:p>
            <a:pPr>
              <a:spcBef>
                <a:spcPct val="55000"/>
              </a:spcBef>
            </a:pPr>
            <a:r>
              <a:rPr lang="en-US" sz="2800" dirty="0" smtClean="0"/>
              <a:t>Risk identification tools and techniques include:</a:t>
            </a:r>
          </a:p>
          <a:p>
            <a:pPr lvl="1">
              <a:spcBef>
                <a:spcPts val="0"/>
              </a:spcBef>
            </a:pPr>
            <a:r>
              <a:rPr lang="en-US" sz="2800" dirty="0" smtClean="0"/>
              <a:t>Brainstorming</a:t>
            </a:r>
          </a:p>
          <a:p>
            <a:pPr lvl="1">
              <a:spcBef>
                <a:spcPts val="0"/>
              </a:spcBef>
            </a:pPr>
            <a:r>
              <a:rPr lang="en-US" sz="2800" dirty="0" smtClean="0"/>
              <a:t>The Delphi Technique</a:t>
            </a:r>
          </a:p>
          <a:p>
            <a:pPr lvl="1">
              <a:spcBef>
                <a:spcPts val="0"/>
              </a:spcBef>
            </a:pPr>
            <a:r>
              <a:rPr lang="en-US" sz="2800" dirty="0" smtClean="0"/>
              <a:t>Interviewing</a:t>
            </a:r>
          </a:p>
          <a:p>
            <a:pPr lvl="1">
              <a:spcBef>
                <a:spcPts val="0"/>
              </a:spcBef>
            </a:pPr>
            <a:r>
              <a:rPr lang="en-US" sz="2800" dirty="0" smtClean="0"/>
              <a:t>SWOT analysis</a:t>
            </a:r>
          </a:p>
        </p:txBody>
      </p:sp>
      <p:sp>
        <p:nvSpPr>
          <p:cNvPr id="6" name="Slide Number Placeholder 5"/>
          <p:cNvSpPr>
            <a:spLocks noGrp="1"/>
          </p:cNvSpPr>
          <p:nvPr>
            <p:ph type="sldNum" sz="quarter" idx="12"/>
          </p:nvPr>
        </p:nvSpPr>
        <p:spPr/>
        <p:txBody>
          <a:bodyPr/>
          <a:lstStyle/>
          <a:p>
            <a:pPr>
              <a:defRPr/>
            </a:pPr>
            <a:fld id="{E76D94AB-283F-4DB4-953C-B7C642775F48}"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873555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3400" y="8467"/>
            <a:ext cx="7151154" cy="1280890"/>
          </a:xfrm>
        </p:spPr>
        <p:txBody>
          <a:bodyPr>
            <a:normAutofit/>
          </a:bodyPr>
          <a:lstStyle/>
          <a:p>
            <a:r>
              <a:rPr lang="en-US" sz="4000" b="1" dirty="0" smtClean="0"/>
              <a:t>Risk Register</a:t>
            </a:r>
          </a:p>
        </p:txBody>
      </p:sp>
      <p:sp>
        <p:nvSpPr>
          <p:cNvPr id="41987" name="Rectangle 3"/>
          <p:cNvSpPr>
            <a:spLocks noGrp="1" noChangeArrowheads="1"/>
          </p:cNvSpPr>
          <p:nvPr>
            <p:ph idx="1"/>
          </p:nvPr>
        </p:nvSpPr>
        <p:spPr>
          <a:xfrm>
            <a:off x="1219200" y="1152908"/>
            <a:ext cx="7924799" cy="3777622"/>
          </a:xfrm>
        </p:spPr>
        <p:txBody>
          <a:bodyPr>
            <a:noAutofit/>
          </a:bodyPr>
          <a:lstStyle/>
          <a:p>
            <a:r>
              <a:rPr lang="en-US" sz="2800" dirty="0" smtClean="0"/>
              <a:t>A </a:t>
            </a:r>
            <a:r>
              <a:rPr lang="en-US" sz="2800" b="1" dirty="0" smtClean="0"/>
              <a:t>risk register</a:t>
            </a:r>
            <a:r>
              <a:rPr lang="en-US" sz="2800" dirty="0" smtClean="0"/>
              <a:t> is:</a:t>
            </a:r>
            <a:endParaRPr lang="en-US" sz="2800" b="1" dirty="0" smtClean="0"/>
          </a:p>
          <a:p>
            <a:pPr lvl="1"/>
            <a:r>
              <a:rPr lang="en-US" sz="2400" dirty="0" smtClean="0"/>
              <a:t>A document that contains the results of various risk management processes and that is often displayed in a table or spreadsheet format</a:t>
            </a:r>
          </a:p>
          <a:p>
            <a:pPr lvl="1"/>
            <a:r>
              <a:rPr lang="en-US" sz="2400" dirty="0" smtClean="0"/>
              <a:t>A tool for documenting potential risk events and related information</a:t>
            </a:r>
          </a:p>
          <a:p>
            <a:r>
              <a:rPr lang="en-US" sz="2800" b="1" dirty="0" smtClean="0"/>
              <a:t>Risk events </a:t>
            </a:r>
            <a:r>
              <a:rPr lang="en-US" sz="2800" dirty="0" smtClean="0"/>
              <a:t>refer to specific, uncertain events that may occur to the detriment or enhancement of the project</a:t>
            </a:r>
          </a:p>
        </p:txBody>
      </p:sp>
      <p:sp>
        <p:nvSpPr>
          <p:cNvPr id="6" name="Slide Number Placeholder 5"/>
          <p:cNvSpPr>
            <a:spLocks noGrp="1"/>
          </p:cNvSpPr>
          <p:nvPr>
            <p:ph type="sldNum" sz="quarter" idx="12"/>
          </p:nvPr>
        </p:nvSpPr>
        <p:spPr/>
        <p:txBody>
          <a:bodyPr/>
          <a:lstStyle/>
          <a:p>
            <a:pPr>
              <a:defRPr/>
            </a:pPr>
            <a:fld id="{E8A48635-0E67-4D9F-9B26-786207B35030}" type="slidenum">
              <a:rPr lang="en-US" smtClean="0">
                <a:solidFill>
                  <a:prstClr val="black"/>
                </a:solidFill>
              </a:rPr>
              <a:pPr>
                <a:defRPr/>
              </a:pPr>
              <a:t>14</a:t>
            </a:fld>
            <a:endParaRPr lang="en-US" dirty="0">
              <a:solidFill>
                <a:prstClr val="black"/>
              </a:solidFill>
            </a:endParaRPr>
          </a:p>
        </p:txBody>
      </p:sp>
      <p:pic>
        <p:nvPicPr>
          <p:cNvPr id="7" name="Picture 8" descr="Tbl11-05.bmp"/>
          <p:cNvPicPr>
            <a:picLocks noChangeAspect="1"/>
          </p:cNvPicPr>
          <p:nvPr/>
        </p:nvPicPr>
        <p:blipFill>
          <a:blip r:embed="rId3"/>
          <a:srcRect t="14198"/>
          <a:stretch>
            <a:fillRect/>
          </a:stretch>
        </p:blipFill>
        <p:spPr bwMode="auto">
          <a:xfrm>
            <a:off x="304800" y="5324475"/>
            <a:ext cx="8583613" cy="1381125"/>
          </a:xfrm>
          <a:prstGeom prst="rect">
            <a:avLst/>
          </a:prstGeom>
          <a:noFill/>
          <a:ln w="9525">
            <a:noFill/>
            <a:miter lim="800000"/>
            <a:headEnd/>
            <a:tailEnd/>
          </a:ln>
        </p:spPr>
      </p:pic>
    </p:spTree>
    <p:extLst>
      <p:ext uri="{BB962C8B-B14F-4D97-AF65-F5344CB8AC3E}">
        <p14:creationId xmlns:p14="http://schemas.microsoft.com/office/powerpoint/2010/main" val="2279988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09600" y="8467"/>
            <a:ext cx="6589199" cy="1280890"/>
          </a:xfrm>
        </p:spPr>
        <p:txBody>
          <a:bodyPr>
            <a:normAutofit/>
          </a:bodyPr>
          <a:lstStyle/>
          <a:p>
            <a:r>
              <a:rPr lang="en-US" sz="4000" b="1" dirty="0" smtClean="0"/>
              <a:t>Risk Register Contents</a:t>
            </a:r>
          </a:p>
        </p:txBody>
      </p:sp>
      <p:sp>
        <p:nvSpPr>
          <p:cNvPr id="43011" name="Rectangle 3"/>
          <p:cNvSpPr>
            <a:spLocks noGrp="1" noChangeArrowheads="1"/>
          </p:cNvSpPr>
          <p:nvPr>
            <p:ph idx="1"/>
          </p:nvPr>
        </p:nvSpPr>
        <p:spPr>
          <a:xfrm>
            <a:off x="1096206" y="1280890"/>
            <a:ext cx="7971594" cy="5424710"/>
          </a:xfrm>
        </p:spPr>
        <p:txBody>
          <a:bodyPr>
            <a:noAutofit/>
          </a:bodyPr>
          <a:lstStyle/>
          <a:p>
            <a:r>
              <a:rPr lang="en-US" sz="2000" dirty="0" smtClean="0"/>
              <a:t>An identification number for each risk event</a:t>
            </a:r>
          </a:p>
          <a:p>
            <a:r>
              <a:rPr lang="en-US" sz="2000" dirty="0" smtClean="0"/>
              <a:t>A rank for each risk event</a:t>
            </a:r>
          </a:p>
          <a:p>
            <a:r>
              <a:rPr lang="en-US" sz="2000" dirty="0" smtClean="0"/>
              <a:t>The name of each risk event</a:t>
            </a:r>
          </a:p>
          <a:p>
            <a:r>
              <a:rPr lang="en-US" sz="2000" dirty="0" smtClean="0"/>
              <a:t>A description of each risk event</a:t>
            </a:r>
          </a:p>
          <a:p>
            <a:r>
              <a:rPr lang="en-US" sz="2000" dirty="0" smtClean="0"/>
              <a:t>The category under which each risk event falls</a:t>
            </a:r>
          </a:p>
          <a:p>
            <a:r>
              <a:rPr lang="en-US" sz="2000" dirty="0" smtClean="0"/>
              <a:t>The root cause of each risk</a:t>
            </a:r>
          </a:p>
          <a:p>
            <a:r>
              <a:rPr lang="en-US" sz="2000" dirty="0"/>
              <a:t>Triggers for each risk; </a:t>
            </a:r>
            <a:r>
              <a:rPr lang="en-US" sz="2000" b="1" dirty="0"/>
              <a:t>triggers</a:t>
            </a:r>
            <a:r>
              <a:rPr lang="en-US" sz="2000" dirty="0"/>
              <a:t> are indicators or symptoms of actual risk events</a:t>
            </a:r>
          </a:p>
          <a:p>
            <a:r>
              <a:rPr lang="en-US" sz="2000" dirty="0"/>
              <a:t>Potential responses to each risk</a:t>
            </a:r>
          </a:p>
          <a:p>
            <a:r>
              <a:rPr lang="en-US" sz="2000" dirty="0"/>
              <a:t>The </a:t>
            </a:r>
            <a:r>
              <a:rPr lang="en-US" sz="2000" b="1" dirty="0"/>
              <a:t>risk owner</a:t>
            </a:r>
            <a:r>
              <a:rPr lang="en-US" sz="2000" dirty="0"/>
              <a:t> or person who will own or take responsibility for each risk</a:t>
            </a:r>
          </a:p>
          <a:p>
            <a:r>
              <a:rPr lang="en-US" sz="2000" dirty="0"/>
              <a:t>The probability and impact of each risk occurring.</a:t>
            </a:r>
          </a:p>
          <a:p>
            <a:r>
              <a:rPr lang="en-US" sz="2000" dirty="0"/>
              <a:t>The status of each risk</a:t>
            </a:r>
          </a:p>
          <a:p>
            <a:endParaRPr lang="en-US" sz="2000" dirty="0" smtClean="0"/>
          </a:p>
        </p:txBody>
      </p:sp>
      <p:sp>
        <p:nvSpPr>
          <p:cNvPr id="6" name="Slide Number Placeholder 5"/>
          <p:cNvSpPr>
            <a:spLocks noGrp="1"/>
          </p:cNvSpPr>
          <p:nvPr>
            <p:ph type="sldNum" sz="quarter" idx="12"/>
          </p:nvPr>
        </p:nvSpPr>
        <p:spPr/>
        <p:txBody>
          <a:bodyPr/>
          <a:lstStyle/>
          <a:p>
            <a:pPr>
              <a:defRPr/>
            </a:pPr>
            <a:fld id="{3C1D926C-0CB4-4DF4-AD6F-3A2D74348BDB}"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444577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62000" y="609600"/>
            <a:ext cx="7696200" cy="595090"/>
          </a:xfrm>
        </p:spPr>
        <p:txBody>
          <a:bodyPr>
            <a:noAutofit/>
          </a:bodyPr>
          <a:lstStyle/>
          <a:p>
            <a:r>
              <a:rPr lang="en-US" b="1" dirty="0"/>
              <a:t>Planning Process </a:t>
            </a:r>
            <a:r>
              <a:rPr lang="en-US" b="1" dirty="0" smtClean="0"/>
              <a:t>Group:</a:t>
            </a:r>
            <a:br>
              <a:rPr lang="en-US" b="1" dirty="0" smtClean="0"/>
            </a:br>
            <a:r>
              <a:rPr lang="en-US" dirty="0" smtClean="0"/>
              <a:t>Performing Qualitative Risk Analysis</a:t>
            </a:r>
          </a:p>
        </p:txBody>
      </p:sp>
      <p:sp>
        <p:nvSpPr>
          <p:cNvPr id="46083" name="Rectangle 3"/>
          <p:cNvSpPr>
            <a:spLocks noGrp="1" noChangeArrowheads="1"/>
          </p:cNvSpPr>
          <p:nvPr>
            <p:ph idx="1"/>
          </p:nvPr>
        </p:nvSpPr>
        <p:spPr>
          <a:xfrm>
            <a:off x="804862" y="1685925"/>
            <a:ext cx="7881938" cy="4791075"/>
          </a:xfrm>
        </p:spPr>
        <p:txBody>
          <a:bodyPr>
            <a:normAutofit/>
          </a:bodyPr>
          <a:lstStyle/>
          <a:p>
            <a:r>
              <a:rPr lang="en-US" sz="2800" dirty="0" smtClean="0"/>
              <a:t>Assess the likelihood and impact of identified risks to determine their magnitude and priority</a:t>
            </a:r>
          </a:p>
          <a:p>
            <a:r>
              <a:rPr lang="en-US" sz="2800" dirty="0" smtClean="0"/>
              <a:t>Risk quantification tools and techniques include: </a:t>
            </a:r>
          </a:p>
          <a:p>
            <a:pPr lvl="1"/>
            <a:r>
              <a:rPr lang="en-US" sz="2400" dirty="0" smtClean="0"/>
              <a:t>Probability/impact matrixes</a:t>
            </a:r>
          </a:p>
          <a:p>
            <a:pPr lvl="1"/>
            <a:r>
              <a:rPr lang="en-US" sz="2400" dirty="0" smtClean="0"/>
              <a:t>The Top Ten Risk Item Tracking</a:t>
            </a:r>
          </a:p>
          <a:p>
            <a:pPr lvl="1"/>
            <a:r>
              <a:rPr lang="en-US" sz="2400" dirty="0" smtClean="0"/>
              <a:t>Expert judgment</a:t>
            </a:r>
          </a:p>
        </p:txBody>
      </p:sp>
      <p:sp>
        <p:nvSpPr>
          <p:cNvPr id="6" name="Slide Number Placeholder 5"/>
          <p:cNvSpPr>
            <a:spLocks noGrp="1"/>
          </p:cNvSpPr>
          <p:nvPr>
            <p:ph type="sldNum" sz="quarter" idx="12"/>
          </p:nvPr>
        </p:nvSpPr>
        <p:spPr/>
        <p:txBody>
          <a:bodyPr/>
          <a:lstStyle/>
          <a:p>
            <a:pPr>
              <a:defRPr/>
            </a:pPr>
            <a:fld id="{F61167FE-60E6-4207-8A49-8520B00B1D31}" type="slidenum">
              <a:rPr lang="en-US" smtClean="0"/>
              <a:pPr>
                <a:defRPr/>
              </a:pPr>
              <a:t>16</a:t>
            </a:fld>
            <a:endParaRPr lang="en-US" dirty="0"/>
          </a:p>
        </p:txBody>
      </p:sp>
    </p:spTree>
    <p:extLst>
      <p:ext uri="{BB962C8B-B14F-4D97-AF65-F5344CB8AC3E}">
        <p14:creationId xmlns:p14="http://schemas.microsoft.com/office/powerpoint/2010/main" val="4197795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62000" y="228600"/>
            <a:ext cx="7772400" cy="868362"/>
          </a:xfrm>
        </p:spPr>
        <p:txBody>
          <a:bodyPr>
            <a:normAutofit/>
          </a:bodyPr>
          <a:lstStyle/>
          <a:p>
            <a:r>
              <a:rPr lang="en-US" sz="4000" b="1" dirty="0"/>
              <a:t>Probability/Impact Matrix</a:t>
            </a:r>
            <a:endParaRPr lang="en-US" sz="4000" b="1" dirty="0" smtClean="0"/>
          </a:p>
        </p:txBody>
      </p:sp>
      <p:sp>
        <p:nvSpPr>
          <p:cNvPr id="47107" name="Rectangle 3"/>
          <p:cNvSpPr>
            <a:spLocks noGrp="1" noChangeArrowheads="1"/>
          </p:cNvSpPr>
          <p:nvPr>
            <p:ph idx="1"/>
          </p:nvPr>
        </p:nvSpPr>
        <p:spPr>
          <a:xfrm>
            <a:off x="803717" y="1371600"/>
            <a:ext cx="8001000" cy="4495800"/>
          </a:xfrm>
        </p:spPr>
        <p:txBody>
          <a:bodyPr>
            <a:normAutofit/>
          </a:bodyPr>
          <a:lstStyle/>
          <a:p>
            <a:r>
              <a:rPr lang="en-US" sz="2800" dirty="0" smtClean="0"/>
              <a:t>Probability of risk occurring by impact of risk</a:t>
            </a:r>
          </a:p>
        </p:txBody>
      </p:sp>
      <p:sp>
        <p:nvSpPr>
          <p:cNvPr id="6" name="Slide Number Placeholder 5"/>
          <p:cNvSpPr>
            <a:spLocks noGrp="1"/>
          </p:cNvSpPr>
          <p:nvPr>
            <p:ph type="sldNum" sz="quarter" idx="12"/>
          </p:nvPr>
        </p:nvSpPr>
        <p:spPr/>
        <p:txBody>
          <a:bodyPr/>
          <a:lstStyle/>
          <a:p>
            <a:pPr>
              <a:defRPr/>
            </a:pPr>
            <a:fld id="{F1B52981-2898-45CA-B15A-84D5B0A9E4AC}" type="slidenum">
              <a:rPr lang="en-US" smtClean="0"/>
              <a:pPr>
                <a:defRPr/>
              </a:pPr>
              <a:t>17</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369819"/>
            <a:ext cx="6553200" cy="4587241"/>
          </a:xfrm>
          <a:prstGeom prst="rect">
            <a:avLst/>
          </a:prstGeom>
        </p:spPr>
      </p:pic>
    </p:spTree>
    <p:extLst>
      <p:ext uri="{BB962C8B-B14F-4D97-AF65-F5344CB8AC3E}">
        <p14:creationId xmlns:p14="http://schemas.microsoft.com/office/powerpoint/2010/main" val="2382208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38200" y="33867"/>
            <a:ext cx="7772400" cy="1143000"/>
          </a:xfrm>
        </p:spPr>
        <p:txBody>
          <a:bodyPr>
            <a:noAutofit/>
          </a:bodyPr>
          <a:lstStyle/>
          <a:p>
            <a:r>
              <a:rPr lang="en-US" sz="4000" b="1" dirty="0"/>
              <a:t>Probability/Impact </a:t>
            </a:r>
            <a:r>
              <a:rPr lang="en-US" sz="4000" b="1" dirty="0" smtClean="0"/>
              <a:t>Matrix: Risk Factors</a:t>
            </a:r>
            <a:endParaRPr lang="en-US" sz="4400" b="1" dirty="0" smtClean="0"/>
          </a:p>
        </p:txBody>
      </p:sp>
      <p:sp>
        <p:nvSpPr>
          <p:cNvPr id="49157" name="Footer Placeholder 6"/>
          <p:cNvSpPr>
            <a:spLocks noGrp="1"/>
          </p:cNvSpPr>
          <p:nvPr>
            <p:ph type="ftr" sz="quarter" idx="11"/>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2"/>
          </p:nvPr>
        </p:nvSpPr>
        <p:spPr/>
        <p:txBody>
          <a:bodyPr/>
          <a:lstStyle/>
          <a:p>
            <a:pPr>
              <a:buFontTx/>
              <a:buNone/>
              <a:defRPr/>
            </a:pPr>
            <a:fld id="{B79A39ED-92B0-40AB-ABB3-0923F5D3EDE6}" type="slidenum">
              <a:rPr lang="en-US" smtClean="0"/>
              <a:pPr>
                <a:buFontTx/>
                <a:buNone/>
                <a:defRPr/>
              </a:pPr>
              <a:t>18</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3723" y="3000603"/>
            <a:ext cx="5678827" cy="3944482"/>
          </a:xfrm>
          <a:prstGeom prst="rect">
            <a:avLst/>
          </a:prstGeom>
        </p:spPr>
      </p:pic>
      <p:sp>
        <p:nvSpPr>
          <p:cNvPr id="3" name="Rectangle 2"/>
          <p:cNvSpPr/>
          <p:nvPr/>
        </p:nvSpPr>
        <p:spPr>
          <a:xfrm>
            <a:off x="704850" y="1295400"/>
            <a:ext cx="8267700" cy="1815882"/>
          </a:xfrm>
          <a:prstGeom prst="rect">
            <a:avLst/>
          </a:prstGeom>
        </p:spPr>
        <p:txBody>
          <a:bodyPr wrap="square">
            <a:spAutoFit/>
          </a:bodyPr>
          <a:lstStyle/>
          <a:p>
            <a:r>
              <a:rPr lang="en-US" sz="2800" dirty="0" smtClean="0"/>
              <a:t>Numbers </a:t>
            </a:r>
            <a:r>
              <a:rPr lang="en-US" sz="2800" dirty="0"/>
              <a:t>that represent the overall risk of specific events based on their probability of occurring and the consequences to the project if </a:t>
            </a:r>
            <a:r>
              <a:rPr lang="en-US" sz="2800" dirty="0" smtClean="0"/>
              <a:t>they occur</a:t>
            </a:r>
            <a:endParaRPr lang="en-US" sz="2800" dirty="0"/>
          </a:p>
        </p:txBody>
      </p:sp>
    </p:spTree>
    <p:extLst>
      <p:ext uri="{BB962C8B-B14F-4D97-AF65-F5344CB8AC3E}">
        <p14:creationId xmlns:p14="http://schemas.microsoft.com/office/powerpoint/2010/main" val="615378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371600" y="-9696"/>
            <a:ext cx="7772400" cy="1162603"/>
          </a:xfrm>
        </p:spPr>
        <p:txBody>
          <a:bodyPr/>
          <a:lstStyle/>
          <a:p>
            <a:r>
              <a:rPr lang="en-US" b="1" dirty="0" smtClean="0"/>
              <a:t>Top Ten Risk Item Tracking</a:t>
            </a:r>
          </a:p>
        </p:txBody>
      </p:sp>
      <p:sp>
        <p:nvSpPr>
          <p:cNvPr id="50179" name="Rectangle 3"/>
          <p:cNvSpPr>
            <a:spLocks noGrp="1" noChangeArrowheads="1"/>
          </p:cNvSpPr>
          <p:nvPr>
            <p:ph idx="1"/>
          </p:nvPr>
        </p:nvSpPr>
        <p:spPr>
          <a:xfrm>
            <a:off x="685800" y="1447800"/>
            <a:ext cx="8186738" cy="4343400"/>
          </a:xfrm>
        </p:spPr>
        <p:txBody>
          <a:bodyPr>
            <a:normAutofit/>
          </a:bodyPr>
          <a:lstStyle/>
          <a:p>
            <a:r>
              <a:rPr lang="en-US" sz="2800" b="1" dirty="0" smtClean="0"/>
              <a:t>Top Ten Risk Item Tracking</a:t>
            </a:r>
            <a:r>
              <a:rPr lang="en-US" sz="2800" dirty="0" smtClean="0"/>
              <a:t> is a qualitative risk analysis tool that helps to identify risks and maintain an awareness of risks throughout the life of a project</a:t>
            </a:r>
          </a:p>
        </p:txBody>
      </p:sp>
      <p:sp>
        <p:nvSpPr>
          <p:cNvPr id="6" name="Slide Number Placeholder 5"/>
          <p:cNvSpPr>
            <a:spLocks noGrp="1"/>
          </p:cNvSpPr>
          <p:nvPr>
            <p:ph type="sldNum" sz="quarter" idx="12"/>
          </p:nvPr>
        </p:nvSpPr>
        <p:spPr/>
        <p:txBody>
          <a:bodyPr/>
          <a:lstStyle/>
          <a:p>
            <a:pPr>
              <a:defRPr/>
            </a:pPr>
            <a:fld id="{DFBD6705-183D-446B-BB8C-F0D6B1236EAD}" type="slidenum">
              <a:rPr lang="en-US" smtClean="0"/>
              <a:pPr>
                <a:defRPr/>
              </a:pPr>
              <a:t>19</a:t>
            </a:fld>
            <a:endParaRPr lang="en-US" dirty="0"/>
          </a:p>
        </p:txBody>
      </p:sp>
      <p:pic>
        <p:nvPicPr>
          <p:cNvPr id="7" name="Picture 7" descr="Tbl11-06.bmp"/>
          <p:cNvPicPr>
            <a:picLocks noChangeAspect="1"/>
          </p:cNvPicPr>
          <p:nvPr/>
        </p:nvPicPr>
        <p:blipFill>
          <a:blip r:embed="rId3"/>
          <a:srcRect t="5551"/>
          <a:stretch>
            <a:fillRect/>
          </a:stretch>
        </p:blipFill>
        <p:spPr bwMode="auto">
          <a:xfrm>
            <a:off x="3722687" y="3124110"/>
            <a:ext cx="5268913" cy="3581490"/>
          </a:xfrm>
          <a:prstGeom prst="rect">
            <a:avLst/>
          </a:prstGeom>
          <a:noFill/>
          <a:ln w="9525">
            <a:noFill/>
            <a:miter lim="800000"/>
            <a:headEnd/>
            <a:tailEnd/>
          </a:ln>
        </p:spPr>
      </p:pic>
    </p:spTree>
    <p:extLst>
      <p:ext uri="{BB962C8B-B14F-4D97-AF65-F5344CB8AC3E}">
        <p14:creationId xmlns:p14="http://schemas.microsoft.com/office/powerpoint/2010/main" val="4220854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76200"/>
            <a:ext cx="7772401" cy="914400"/>
          </a:xfrm>
        </p:spPr>
        <p:txBody>
          <a:bodyPr>
            <a:noAutofit/>
          </a:bodyPr>
          <a:lstStyle/>
          <a:p>
            <a:r>
              <a:rPr lang="en-US" sz="4000" b="1" dirty="0" smtClean="0"/>
              <a:t>Importance of Project Risk Management</a:t>
            </a:r>
          </a:p>
        </p:txBody>
      </p:sp>
      <p:sp>
        <p:nvSpPr>
          <p:cNvPr id="15363" name="Rectangle 3"/>
          <p:cNvSpPr>
            <a:spLocks noGrp="1" noChangeArrowheads="1"/>
          </p:cNvSpPr>
          <p:nvPr>
            <p:ph idx="1"/>
          </p:nvPr>
        </p:nvSpPr>
        <p:spPr>
          <a:xfrm>
            <a:off x="685800" y="1371600"/>
            <a:ext cx="8458200" cy="4800600"/>
          </a:xfrm>
        </p:spPr>
        <p:txBody>
          <a:bodyPr>
            <a:normAutofit/>
          </a:bodyPr>
          <a:lstStyle/>
          <a:p>
            <a:pPr>
              <a:spcBef>
                <a:spcPct val="100000"/>
              </a:spcBef>
            </a:pPr>
            <a:r>
              <a:rPr lang="en-US" sz="2800" dirty="0" smtClean="0"/>
              <a:t>The art and science of </a:t>
            </a:r>
            <a:r>
              <a:rPr lang="en-US" sz="2800" b="1" dirty="0" smtClean="0"/>
              <a:t>identifying</a:t>
            </a:r>
            <a:r>
              <a:rPr lang="en-US" sz="2800" dirty="0" smtClean="0"/>
              <a:t>, </a:t>
            </a:r>
            <a:r>
              <a:rPr lang="en-US" sz="2800" b="1" dirty="0" smtClean="0"/>
              <a:t>analyzing</a:t>
            </a:r>
            <a:r>
              <a:rPr lang="en-US" sz="2800" dirty="0" smtClean="0"/>
              <a:t>, and </a:t>
            </a:r>
            <a:r>
              <a:rPr lang="en-US" sz="2800" b="1" dirty="0" smtClean="0"/>
              <a:t>responding</a:t>
            </a:r>
            <a:r>
              <a:rPr lang="en-US" sz="2800" dirty="0" smtClean="0"/>
              <a:t> to risk throughout the life of a project and in the best interests of meeting project objectives</a:t>
            </a:r>
          </a:p>
          <a:p>
            <a:pPr>
              <a:spcBef>
                <a:spcPct val="100000"/>
              </a:spcBef>
            </a:pPr>
            <a:r>
              <a:rPr lang="en-US" sz="2800" dirty="0" smtClean="0"/>
              <a:t>Risk management is often overlooked in projects</a:t>
            </a:r>
          </a:p>
        </p:txBody>
      </p:sp>
      <p:sp>
        <p:nvSpPr>
          <p:cNvPr id="6" name="Slide Number Placeholder 5"/>
          <p:cNvSpPr>
            <a:spLocks noGrp="1"/>
          </p:cNvSpPr>
          <p:nvPr>
            <p:ph type="sldNum" sz="quarter" idx="12"/>
          </p:nvPr>
        </p:nvSpPr>
        <p:spPr/>
        <p:txBody>
          <a:bodyPr/>
          <a:lstStyle/>
          <a:p>
            <a:pPr>
              <a:defRPr/>
            </a:pPr>
            <a:fld id="{807D6F11-3470-4152-8EB3-431930F8FE40}" type="slidenum">
              <a:rPr lang="en-US" smtClean="0">
                <a:solidFill>
                  <a:prstClr val="black"/>
                </a:solidFill>
              </a:rPr>
              <a:pPr>
                <a:defRPr/>
              </a:pPr>
              <a:t>2</a:t>
            </a:fld>
            <a:endParaRPr lang="en-US" dirty="0">
              <a:solidFill>
                <a:prstClr val="black"/>
              </a:solidFill>
            </a:endParaRPr>
          </a:p>
        </p:txBody>
      </p:sp>
      <p:pic>
        <p:nvPicPr>
          <p:cNvPr id="3074" name="Picture 2" descr="April 20, 19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724400"/>
            <a:ext cx="6096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979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371600" y="15949"/>
            <a:ext cx="7772400" cy="868362"/>
          </a:xfrm>
        </p:spPr>
        <p:txBody>
          <a:bodyPr/>
          <a:lstStyle/>
          <a:p>
            <a:r>
              <a:rPr lang="en-US" b="1" dirty="0" smtClean="0"/>
              <a:t>Watch List</a:t>
            </a:r>
          </a:p>
        </p:txBody>
      </p:sp>
      <p:sp>
        <p:nvSpPr>
          <p:cNvPr id="52227" name="Rectangle 3"/>
          <p:cNvSpPr>
            <a:spLocks noGrp="1" noChangeArrowheads="1"/>
          </p:cNvSpPr>
          <p:nvPr>
            <p:ph idx="1"/>
          </p:nvPr>
        </p:nvSpPr>
        <p:spPr>
          <a:xfrm>
            <a:off x="914400" y="1295400"/>
            <a:ext cx="8077200" cy="3777622"/>
          </a:xfrm>
        </p:spPr>
        <p:txBody>
          <a:bodyPr>
            <a:normAutofit/>
          </a:bodyPr>
          <a:lstStyle/>
          <a:p>
            <a:r>
              <a:rPr lang="en-US" sz="3200" dirty="0" smtClean="0"/>
              <a:t>A </a:t>
            </a:r>
            <a:r>
              <a:rPr lang="en-US" sz="3200" b="1" dirty="0" smtClean="0"/>
              <a:t>watch list </a:t>
            </a:r>
            <a:r>
              <a:rPr lang="en-US" sz="3200" dirty="0" smtClean="0"/>
              <a:t>is a list of risks that are low priority, but are still identified as potential risks</a:t>
            </a:r>
          </a:p>
          <a:p>
            <a:pPr lvl="1"/>
            <a:r>
              <a:rPr lang="en-US" sz="2800" dirty="0" smtClean="0"/>
              <a:t>Qualitative analysis can also identify risks that should be evaluated on a quantitative basis</a:t>
            </a:r>
          </a:p>
          <a:p>
            <a:endParaRPr lang="en-US" sz="3200" dirty="0" smtClean="0"/>
          </a:p>
        </p:txBody>
      </p:sp>
      <p:sp>
        <p:nvSpPr>
          <p:cNvPr id="6" name="Slide Number Placeholder 5"/>
          <p:cNvSpPr>
            <a:spLocks noGrp="1"/>
          </p:cNvSpPr>
          <p:nvPr>
            <p:ph type="sldNum" sz="quarter" idx="12"/>
          </p:nvPr>
        </p:nvSpPr>
        <p:spPr/>
        <p:txBody>
          <a:bodyPr/>
          <a:lstStyle/>
          <a:p>
            <a:pPr>
              <a:defRPr/>
            </a:pPr>
            <a:fld id="{4DE9DEB5-2B34-4F07-90E9-492F844BF3D1}" type="slidenum">
              <a:rPr lang="en-US" smtClean="0"/>
              <a:pPr>
                <a:defRPr/>
              </a:pPr>
              <a:t>20</a:t>
            </a:fld>
            <a:endParaRPr lang="en-US" dirty="0"/>
          </a:p>
        </p:txBody>
      </p:sp>
    </p:spTree>
    <p:extLst>
      <p:ext uri="{BB962C8B-B14F-4D97-AF65-F5344CB8AC3E}">
        <p14:creationId xmlns:p14="http://schemas.microsoft.com/office/powerpoint/2010/main" val="4200951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62000" y="609600"/>
            <a:ext cx="7620000" cy="769506"/>
          </a:xfrm>
        </p:spPr>
        <p:txBody>
          <a:bodyPr>
            <a:noAutofit/>
          </a:bodyPr>
          <a:lstStyle/>
          <a:p>
            <a:r>
              <a:rPr lang="en-US" sz="4000" b="1" dirty="0"/>
              <a:t>Planning Process </a:t>
            </a:r>
            <a:r>
              <a:rPr lang="en-US" sz="4000" b="1" dirty="0" smtClean="0"/>
              <a:t>Group:</a:t>
            </a:r>
            <a:br>
              <a:rPr lang="en-US" sz="4000" b="1" dirty="0" smtClean="0"/>
            </a:br>
            <a:r>
              <a:rPr lang="en-US" sz="4000" dirty="0" smtClean="0"/>
              <a:t>Performing Quantitative Risk Analysis</a:t>
            </a:r>
          </a:p>
        </p:txBody>
      </p:sp>
      <p:sp>
        <p:nvSpPr>
          <p:cNvPr id="53251" name="Rectangle 3"/>
          <p:cNvSpPr>
            <a:spLocks noGrp="1" noChangeArrowheads="1"/>
          </p:cNvSpPr>
          <p:nvPr>
            <p:ph idx="1"/>
          </p:nvPr>
        </p:nvSpPr>
        <p:spPr>
          <a:xfrm>
            <a:off x="685800" y="2098675"/>
            <a:ext cx="8001000" cy="4530725"/>
          </a:xfrm>
        </p:spPr>
        <p:txBody>
          <a:bodyPr>
            <a:normAutofit/>
          </a:bodyPr>
          <a:lstStyle/>
          <a:p>
            <a:pPr>
              <a:lnSpc>
                <a:spcPct val="90000"/>
              </a:lnSpc>
            </a:pPr>
            <a:r>
              <a:rPr lang="en-US" sz="2800" dirty="0" smtClean="0"/>
              <a:t>Large, complex projects (or risks) involving leading edge technologies often require extensive quantitative risk analysis</a:t>
            </a:r>
          </a:p>
          <a:p>
            <a:pPr>
              <a:lnSpc>
                <a:spcPct val="90000"/>
              </a:lnSpc>
            </a:pPr>
            <a:r>
              <a:rPr lang="en-US" sz="2800" dirty="0" smtClean="0"/>
              <a:t>Main techniques include:</a:t>
            </a:r>
          </a:p>
          <a:p>
            <a:pPr lvl="1">
              <a:lnSpc>
                <a:spcPct val="90000"/>
              </a:lnSpc>
            </a:pPr>
            <a:r>
              <a:rPr lang="en-US" sz="2400" dirty="0" smtClean="0"/>
              <a:t>Decision tree analysis</a:t>
            </a:r>
          </a:p>
          <a:p>
            <a:pPr lvl="1">
              <a:lnSpc>
                <a:spcPct val="90000"/>
              </a:lnSpc>
            </a:pPr>
            <a:r>
              <a:rPr lang="en-US" sz="2400" dirty="0" smtClean="0"/>
              <a:t>Simulation</a:t>
            </a:r>
          </a:p>
          <a:p>
            <a:pPr lvl="1">
              <a:lnSpc>
                <a:spcPct val="90000"/>
              </a:lnSpc>
            </a:pPr>
            <a:r>
              <a:rPr lang="en-US" sz="2400" dirty="0" smtClean="0"/>
              <a:t>Sensitivity analysis</a:t>
            </a:r>
          </a:p>
        </p:txBody>
      </p:sp>
      <p:sp>
        <p:nvSpPr>
          <p:cNvPr id="6" name="Slide Number Placeholder 5"/>
          <p:cNvSpPr>
            <a:spLocks noGrp="1"/>
          </p:cNvSpPr>
          <p:nvPr>
            <p:ph type="sldNum" sz="quarter" idx="12"/>
          </p:nvPr>
        </p:nvSpPr>
        <p:spPr/>
        <p:txBody>
          <a:bodyPr/>
          <a:lstStyle/>
          <a:p>
            <a:pPr>
              <a:defRPr/>
            </a:pPr>
            <a:fld id="{0A87E509-0C85-4F80-9BE3-1C764C551C93}" type="slidenum">
              <a:rPr lang="en-US" smtClean="0"/>
              <a:pPr>
                <a:defRPr/>
              </a:pPr>
              <a:t>21</a:t>
            </a:fld>
            <a:endParaRPr lang="en-US" dirty="0"/>
          </a:p>
        </p:txBody>
      </p:sp>
    </p:spTree>
    <p:extLst>
      <p:ext uri="{BB962C8B-B14F-4D97-AF65-F5344CB8AC3E}">
        <p14:creationId xmlns:p14="http://schemas.microsoft.com/office/powerpoint/2010/main" val="3828366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371600" y="0"/>
            <a:ext cx="7772400" cy="1280890"/>
          </a:xfrm>
        </p:spPr>
        <p:txBody>
          <a:bodyPr>
            <a:noAutofit/>
          </a:bodyPr>
          <a:lstStyle/>
          <a:p>
            <a:r>
              <a:rPr lang="en-US" sz="4000" b="1" u="sng" dirty="0" smtClean="0"/>
              <a:t>Quantitative Technique</a:t>
            </a:r>
            <a:r>
              <a:rPr lang="en-US" sz="4000" dirty="0" smtClean="0"/>
              <a:t>: Decision Trees and Expected Monetary Value</a:t>
            </a:r>
          </a:p>
        </p:txBody>
      </p:sp>
      <p:sp>
        <p:nvSpPr>
          <p:cNvPr id="54275" name="Rectangle 3"/>
          <p:cNvSpPr>
            <a:spLocks noGrp="1" noChangeArrowheads="1"/>
          </p:cNvSpPr>
          <p:nvPr>
            <p:ph idx="1"/>
          </p:nvPr>
        </p:nvSpPr>
        <p:spPr>
          <a:xfrm>
            <a:off x="609600" y="1981200"/>
            <a:ext cx="8458200" cy="4724400"/>
          </a:xfrm>
        </p:spPr>
        <p:txBody>
          <a:bodyPr>
            <a:normAutofit/>
          </a:bodyPr>
          <a:lstStyle/>
          <a:p>
            <a:r>
              <a:rPr lang="en-US" sz="2400" dirty="0" smtClean="0"/>
              <a:t>A </a:t>
            </a:r>
            <a:r>
              <a:rPr lang="en-US" sz="2400" b="1" dirty="0" smtClean="0"/>
              <a:t>decision tree</a:t>
            </a:r>
            <a:r>
              <a:rPr lang="en-US" sz="2400" dirty="0" smtClean="0"/>
              <a:t> is a diagramming analysis technique used to help select the best course of action in situations in which future outcomes are uncertain</a:t>
            </a:r>
          </a:p>
        </p:txBody>
      </p:sp>
      <p:sp>
        <p:nvSpPr>
          <p:cNvPr id="6" name="Slide Number Placeholder 5"/>
          <p:cNvSpPr>
            <a:spLocks noGrp="1"/>
          </p:cNvSpPr>
          <p:nvPr>
            <p:ph type="sldNum" sz="quarter" idx="12"/>
          </p:nvPr>
        </p:nvSpPr>
        <p:spPr/>
        <p:txBody>
          <a:bodyPr/>
          <a:lstStyle/>
          <a:p>
            <a:pPr>
              <a:defRPr/>
            </a:pPr>
            <a:fld id="{4ED559AF-2D32-4CFC-AED8-B3F6CCEF848A}" type="slidenum">
              <a:rPr lang="en-US" smtClean="0"/>
              <a:pPr>
                <a:defRPr/>
              </a:pPr>
              <a:t>22</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027" y="3505200"/>
            <a:ext cx="5642973" cy="3831937"/>
          </a:xfrm>
          <a:prstGeom prst="rect">
            <a:avLst/>
          </a:prstGeom>
        </p:spPr>
      </p:pic>
    </p:spTree>
    <p:extLst>
      <p:ext uri="{BB962C8B-B14F-4D97-AF65-F5344CB8AC3E}">
        <p14:creationId xmlns:p14="http://schemas.microsoft.com/office/powerpoint/2010/main" val="2933871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371600" y="14177"/>
            <a:ext cx="7772400" cy="1280890"/>
          </a:xfrm>
        </p:spPr>
        <p:txBody>
          <a:bodyPr>
            <a:noAutofit/>
          </a:bodyPr>
          <a:lstStyle/>
          <a:p>
            <a:r>
              <a:rPr lang="en-US" sz="4000" b="1" u="sng" dirty="0" smtClean="0"/>
              <a:t>Quantitative Technique</a:t>
            </a:r>
            <a:r>
              <a:rPr lang="en-US" sz="4000" dirty="0" smtClean="0"/>
              <a:t>: Decision Trees and Expected Monetary Value</a:t>
            </a:r>
          </a:p>
        </p:txBody>
      </p:sp>
      <p:sp>
        <p:nvSpPr>
          <p:cNvPr id="2" name="Content Placeholder 1"/>
          <p:cNvSpPr>
            <a:spLocks noGrp="1"/>
          </p:cNvSpPr>
          <p:nvPr>
            <p:ph idx="1"/>
          </p:nvPr>
        </p:nvSpPr>
        <p:spPr>
          <a:xfrm>
            <a:off x="1371600" y="2133600"/>
            <a:ext cx="7413679" cy="3777622"/>
          </a:xfrm>
        </p:spPr>
        <p:txBody>
          <a:bodyPr>
            <a:normAutofit/>
          </a:bodyPr>
          <a:lstStyle/>
          <a:p>
            <a:r>
              <a:rPr lang="en-GB" sz="2800" dirty="0" smtClean="0"/>
              <a:t>Price</a:t>
            </a:r>
          </a:p>
          <a:p>
            <a:r>
              <a:rPr lang="en-GB" sz="2800" dirty="0" smtClean="0"/>
              <a:t>Incentives</a:t>
            </a:r>
          </a:p>
          <a:p>
            <a:r>
              <a:rPr lang="en-GB" sz="2800" dirty="0" smtClean="0"/>
              <a:t>Penalties</a:t>
            </a:r>
            <a:endParaRPr lang="en-GB" sz="2800" dirty="0"/>
          </a:p>
        </p:txBody>
      </p:sp>
      <p:sp>
        <p:nvSpPr>
          <p:cNvPr id="6" name="Slide Number Placeholder 5"/>
          <p:cNvSpPr>
            <a:spLocks noGrp="1"/>
          </p:cNvSpPr>
          <p:nvPr>
            <p:ph type="sldNum" sz="quarter" idx="12"/>
          </p:nvPr>
        </p:nvSpPr>
        <p:spPr/>
        <p:txBody>
          <a:bodyPr/>
          <a:lstStyle/>
          <a:p>
            <a:pPr>
              <a:defRPr/>
            </a:pPr>
            <a:fld id="{4ED559AF-2D32-4CFC-AED8-B3F6CCEF848A}" type="slidenum">
              <a:rPr lang="en-US" smtClean="0"/>
              <a:pPr>
                <a:defRPr/>
              </a:pPr>
              <a:t>23</a:t>
            </a:fld>
            <a:endParaRPr lang="en-US" dirty="0"/>
          </a:p>
        </p:txBody>
      </p:sp>
    </p:spTree>
    <p:extLst>
      <p:ext uri="{BB962C8B-B14F-4D97-AF65-F5344CB8AC3E}">
        <p14:creationId xmlns:p14="http://schemas.microsoft.com/office/powerpoint/2010/main" val="919547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371600" y="25782"/>
            <a:ext cx="7772400" cy="1345817"/>
          </a:xfrm>
        </p:spPr>
        <p:txBody>
          <a:bodyPr>
            <a:noAutofit/>
          </a:bodyPr>
          <a:lstStyle/>
          <a:p>
            <a:r>
              <a:rPr lang="en-US" sz="4400" b="1" u="sng" dirty="0"/>
              <a:t>Quantitative </a:t>
            </a:r>
            <a:r>
              <a:rPr lang="en-US" sz="4400" b="1" u="sng" dirty="0" smtClean="0"/>
              <a:t>Technique</a:t>
            </a:r>
            <a:r>
              <a:rPr lang="en-US" sz="4000" dirty="0" smtClean="0"/>
              <a:t>: </a:t>
            </a:r>
            <a:br>
              <a:rPr lang="en-US" sz="4000" dirty="0" smtClean="0"/>
            </a:br>
            <a:r>
              <a:rPr lang="en-US" sz="4000" dirty="0" smtClean="0"/>
              <a:t>Simulation</a:t>
            </a:r>
          </a:p>
        </p:txBody>
      </p:sp>
      <p:sp>
        <p:nvSpPr>
          <p:cNvPr id="56323" name="Rectangle 3"/>
          <p:cNvSpPr>
            <a:spLocks noGrp="1" noChangeArrowheads="1"/>
          </p:cNvSpPr>
          <p:nvPr>
            <p:ph idx="1"/>
          </p:nvPr>
        </p:nvSpPr>
        <p:spPr>
          <a:xfrm>
            <a:off x="685800" y="1524000"/>
            <a:ext cx="8458200" cy="4876801"/>
          </a:xfrm>
        </p:spPr>
        <p:txBody>
          <a:bodyPr>
            <a:normAutofit/>
          </a:bodyPr>
          <a:lstStyle/>
          <a:p>
            <a:r>
              <a:rPr lang="en-US" sz="2800" dirty="0" smtClean="0"/>
              <a:t>Simulation uses a representation or model of a system to analyze the expected behavior or performance of the system</a:t>
            </a:r>
          </a:p>
        </p:txBody>
      </p:sp>
      <p:sp>
        <p:nvSpPr>
          <p:cNvPr id="6" name="Slide Number Placeholder 5"/>
          <p:cNvSpPr>
            <a:spLocks noGrp="1"/>
          </p:cNvSpPr>
          <p:nvPr>
            <p:ph type="sldNum" sz="quarter" idx="12"/>
          </p:nvPr>
        </p:nvSpPr>
        <p:spPr/>
        <p:txBody>
          <a:bodyPr/>
          <a:lstStyle/>
          <a:p>
            <a:pPr>
              <a:defRPr/>
            </a:pPr>
            <a:fld id="{A4A2D5EF-924D-4EDB-877A-B6F5551FBF42}" type="slidenum">
              <a:rPr lang="en-US" smtClean="0"/>
              <a:pPr>
                <a:defRPr/>
              </a:pPr>
              <a:t>24</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895600"/>
            <a:ext cx="5791200" cy="3858181"/>
          </a:xfrm>
          <a:prstGeom prst="rect">
            <a:avLst/>
          </a:prstGeom>
        </p:spPr>
      </p:pic>
    </p:spTree>
    <p:extLst>
      <p:ext uri="{BB962C8B-B14F-4D97-AF65-F5344CB8AC3E}">
        <p14:creationId xmlns:p14="http://schemas.microsoft.com/office/powerpoint/2010/main" val="2752296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371600" y="-11468"/>
            <a:ext cx="7772400" cy="1230667"/>
          </a:xfrm>
        </p:spPr>
        <p:txBody>
          <a:bodyPr>
            <a:noAutofit/>
          </a:bodyPr>
          <a:lstStyle/>
          <a:p>
            <a:r>
              <a:rPr lang="en-US" sz="4000" b="1" dirty="0" smtClean="0"/>
              <a:t>Steps of a Monte Carlo Analysis</a:t>
            </a:r>
          </a:p>
        </p:txBody>
      </p:sp>
      <p:sp>
        <p:nvSpPr>
          <p:cNvPr id="57347" name="Rectangle 3"/>
          <p:cNvSpPr>
            <a:spLocks noGrp="1" noChangeArrowheads="1"/>
          </p:cNvSpPr>
          <p:nvPr>
            <p:ph idx="1"/>
          </p:nvPr>
        </p:nvSpPr>
        <p:spPr>
          <a:xfrm>
            <a:off x="685800" y="1752600"/>
            <a:ext cx="8458200" cy="4724400"/>
          </a:xfrm>
        </p:spPr>
        <p:txBody>
          <a:bodyPr>
            <a:normAutofit/>
          </a:bodyPr>
          <a:lstStyle/>
          <a:p>
            <a:pPr marL="533400" indent="-533400">
              <a:buFontTx/>
              <a:buAutoNum type="arabicPeriod"/>
            </a:pPr>
            <a:r>
              <a:rPr lang="en-US" sz="2400" dirty="0" smtClean="0"/>
              <a:t>Assess the range for the variables being considered</a:t>
            </a:r>
          </a:p>
          <a:p>
            <a:pPr marL="533400" indent="-533400">
              <a:buFontTx/>
              <a:buAutoNum type="arabicPeriod"/>
            </a:pPr>
            <a:r>
              <a:rPr lang="en-US" sz="2400" dirty="0" smtClean="0"/>
              <a:t>Determine the probability distribution of each variable</a:t>
            </a:r>
          </a:p>
          <a:p>
            <a:pPr marL="533400" indent="-533400">
              <a:buFontTx/>
              <a:buAutoNum type="arabicPeriod"/>
            </a:pPr>
            <a:r>
              <a:rPr lang="en-US" sz="2400" dirty="0" smtClean="0"/>
              <a:t>For each variable, select a random value based on the probability distribution</a:t>
            </a:r>
          </a:p>
          <a:p>
            <a:pPr marL="533400" indent="-533400">
              <a:buFontTx/>
              <a:buAutoNum type="arabicPeriod"/>
            </a:pPr>
            <a:r>
              <a:rPr lang="en-US" sz="2400" dirty="0" smtClean="0"/>
              <a:t>Run a deterministic analysis or one pass through the model</a:t>
            </a:r>
          </a:p>
          <a:p>
            <a:pPr marL="533400" indent="-533400">
              <a:buFontTx/>
              <a:buAutoNum type="arabicPeriod"/>
            </a:pPr>
            <a:r>
              <a:rPr lang="en-US" sz="2400" dirty="0" smtClean="0"/>
              <a:t>Repeat steps 3 and 4 many times to obtain the probability distribution of the model’s results</a:t>
            </a:r>
          </a:p>
        </p:txBody>
      </p:sp>
      <p:sp>
        <p:nvSpPr>
          <p:cNvPr id="6" name="Slide Number Placeholder 5"/>
          <p:cNvSpPr>
            <a:spLocks noGrp="1"/>
          </p:cNvSpPr>
          <p:nvPr>
            <p:ph type="sldNum" sz="quarter" idx="12"/>
          </p:nvPr>
        </p:nvSpPr>
        <p:spPr/>
        <p:txBody>
          <a:bodyPr/>
          <a:lstStyle/>
          <a:p>
            <a:pPr>
              <a:defRPr/>
            </a:pPr>
            <a:fld id="{51F02468-8EA1-4DAF-B837-B4E35F87F845}" type="slidenum">
              <a:rPr lang="en-US" smtClean="0"/>
              <a:pPr>
                <a:defRPr/>
              </a:pPr>
              <a:t>25</a:t>
            </a:fld>
            <a:endParaRPr lang="en-US" dirty="0"/>
          </a:p>
        </p:txBody>
      </p:sp>
    </p:spTree>
    <p:extLst>
      <p:ext uri="{BB962C8B-B14F-4D97-AF65-F5344CB8AC3E}">
        <p14:creationId xmlns:p14="http://schemas.microsoft.com/office/powerpoint/2010/main" val="1848465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371600" y="0"/>
            <a:ext cx="7772400" cy="1295400"/>
          </a:xfrm>
        </p:spPr>
        <p:txBody>
          <a:bodyPr>
            <a:noAutofit/>
          </a:bodyPr>
          <a:lstStyle/>
          <a:p>
            <a:r>
              <a:rPr lang="en-US" sz="4400" b="1" u="sng" dirty="0"/>
              <a:t>Quantitative Technique</a:t>
            </a:r>
            <a:r>
              <a:rPr lang="en-US" sz="4000" dirty="0"/>
              <a:t>: </a:t>
            </a:r>
            <a:r>
              <a:rPr lang="en-US" sz="4000" dirty="0" smtClean="0"/>
              <a:t/>
            </a:r>
            <a:br>
              <a:rPr lang="en-US" sz="4000" dirty="0" smtClean="0"/>
            </a:br>
            <a:r>
              <a:rPr lang="en-US" sz="4000" dirty="0" smtClean="0"/>
              <a:t>Sensitivity Analysis</a:t>
            </a:r>
          </a:p>
        </p:txBody>
      </p:sp>
      <p:sp>
        <p:nvSpPr>
          <p:cNvPr id="60419" name="Rectangle 3"/>
          <p:cNvSpPr>
            <a:spLocks noGrp="1" noChangeArrowheads="1"/>
          </p:cNvSpPr>
          <p:nvPr>
            <p:ph idx="1"/>
          </p:nvPr>
        </p:nvSpPr>
        <p:spPr>
          <a:xfrm>
            <a:off x="533400" y="1600200"/>
            <a:ext cx="8610600" cy="4495800"/>
          </a:xfrm>
        </p:spPr>
        <p:txBody>
          <a:bodyPr>
            <a:normAutofit/>
          </a:bodyPr>
          <a:lstStyle/>
          <a:p>
            <a:r>
              <a:rPr lang="en-US" sz="2800" b="1" dirty="0" smtClean="0"/>
              <a:t>Sensitivity analysis</a:t>
            </a:r>
            <a:r>
              <a:rPr lang="en-US" sz="2800" dirty="0" smtClean="0"/>
              <a:t> is a technique used to show the effects of changing one or more variables on an outcome</a:t>
            </a:r>
          </a:p>
          <a:p>
            <a:pPr>
              <a:buFont typeface="Wingdings" pitchFamily="2" charset="2"/>
              <a:buNone/>
            </a:pPr>
            <a:endParaRPr lang="en-US" sz="2800" dirty="0" smtClean="0"/>
          </a:p>
        </p:txBody>
      </p:sp>
      <p:sp>
        <p:nvSpPr>
          <p:cNvPr id="6" name="Slide Number Placeholder 5"/>
          <p:cNvSpPr>
            <a:spLocks noGrp="1"/>
          </p:cNvSpPr>
          <p:nvPr>
            <p:ph type="sldNum" sz="quarter" idx="12"/>
          </p:nvPr>
        </p:nvSpPr>
        <p:spPr/>
        <p:txBody>
          <a:bodyPr/>
          <a:lstStyle/>
          <a:p>
            <a:pPr>
              <a:defRPr/>
            </a:pPr>
            <a:fld id="{A72562D3-DFD7-41DF-940D-CEDDD088B099}" type="slidenum">
              <a:rPr lang="en-US" smtClean="0"/>
              <a:pPr>
                <a:defRPr/>
              </a:pPr>
              <a:t>26</a:t>
            </a:fld>
            <a:endParaRPr lang="en-US" dirty="0"/>
          </a:p>
        </p:txBody>
      </p:sp>
      <p:pic>
        <p:nvPicPr>
          <p:cNvPr id="7" name="Picture 5"/>
          <p:cNvPicPr>
            <a:picLocks noChangeAspect="1" noChangeArrowheads="1"/>
          </p:cNvPicPr>
          <p:nvPr/>
        </p:nvPicPr>
        <p:blipFill>
          <a:blip r:embed="rId3"/>
          <a:srcRect/>
          <a:stretch>
            <a:fillRect/>
          </a:stretch>
        </p:blipFill>
        <p:spPr bwMode="auto">
          <a:xfrm>
            <a:off x="3352800" y="2978322"/>
            <a:ext cx="4646613" cy="3498677"/>
          </a:xfrm>
          <a:prstGeom prst="rect">
            <a:avLst/>
          </a:prstGeom>
          <a:noFill/>
          <a:ln w="9525">
            <a:noFill/>
            <a:miter lim="800000"/>
            <a:headEnd/>
            <a:tailEnd/>
          </a:ln>
        </p:spPr>
      </p:pic>
    </p:spTree>
    <p:extLst>
      <p:ext uri="{BB962C8B-B14F-4D97-AF65-F5344CB8AC3E}">
        <p14:creationId xmlns:p14="http://schemas.microsoft.com/office/powerpoint/2010/main" val="5357277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295400" y="0"/>
            <a:ext cx="7848600" cy="1371600"/>
          </a:xfrm>
        </p:spPr>
        <p:txBody>
          <a:bodyPr>
            <a:normAutofit/>
          </a:bodyPr>
          <a:lstStyle/>
          <a:p>
            <a:r>
              <a:rPr lang="en-US" sz="4000" b="1" u="sng" dirty="0" smtClean="0"/>
              <a:t>Planning Process Group</a:t>
            </a:r>
            <a:r>
              <a:rPr lang="en-US" sz="4000" b="1" dirty="0" smtClean="0"/>
              <a:t>:</a:t>
            </a:r>
            <a:br>
              <a:rPr lang="en-US" sz="4000" b="1" dirty="0" smtClean="0"/>
            </a:br>
            <a:r>
              <a:rPr lang="en-US" sz="4000" dirty="0" smtClean="0"/>
              <a:t>Planning Risk Responses</a:t>
            </a:r>
          </a:p>
        </p:txBody>
      </p:sp>
      <p:sp>
        <p:nvSpPr>
          <p:cNvPr id="62467" name="Rectangle 3"/>
          <p:cNvSpPr>
            <a:spLocks noGrp="1" noChangeArrowheads="1"/>
          </p:cNvSpPr>
          <p:nvPr>
            <p:ph idx="1"/>
          </p:nvPr>
        </p:nvSpPr>
        <p:spPr>
          <a:xfrm>
            <a:off x="609600" y="1786731"/>
            <a:ext cx="8458200" cy="4572000"/>
          </a:xfrm>
        </p:spPr>
        <p:txBody>
          <a:bodyPr>
            <a:noAutofit/>
          </a:bodyPr>
          <a:lstStyle/>
          <a:p>
            <a:r>
              <a:rPr lang="en-US" sz="3200" dirty="0" smtClean="0"/>
              <a:t>After identifying and quantifying risks, you must decide how to respond to them</a:t>
            </a:r>
          </a:p>
          <a:p>
            <a:r>
              <a:rPr lang="en-US" sz="3200" dirty="0" smtClean="0"/>
              <a:t>Four main response strategies for negative risks:</a:t>
            </a:r>
          </a:p>
          <a:p>
            <a:pPr lvl="1"/>
            <a:r>
              <a:rPr lang="en-US" sz="2800" dirty="0" smtClean="0"/>
              <a:t>Risk avoidance</a:t>
            </a:r>
          </a:p>
          <a:p>
            <a:pPr lvl="1"/>
            <a:r>
              <a:rPr lang="en-US" sz="2800" dirty="0" smtClean="0"/>
              <a:t>Risk acceptance</a:t>
            </a:r>
          </a:p>
          <a:p>
            <a:pPr lvl="1"/>
            <a:r>
              <a:rPr lang="en-US" sz="2800" dirty="0" smtClean="0"/>
              <a:t>Risk transference</a:t>
            </a:r>
          </a:p>
          <a:p>
            <a:pPr lvl="1"/>
            <a:r>
              <a:rPr lang="en-US" sz="2800" dirty="0" smtClean="0"/>
              <a:t>Risk mitigation</a:t>
            </a:r>
          </a:p>
        </p:txBody>
      </p:sp>
      <p:sp>
        <p:nvSpPr>
          <p:cNvPr id="6" name="Slide Number Placeholder 5"/>
          <p:cNvSpPr>
            <a:spLocks noGrp="1"/>
          </p:cNvSpPr>
          <p:nvPr>
            <p:ph type="sldNum" sz="quarter" idx="12"/>
          </p:nvPr>
        </p:nvSpPr>
        <p:spPr/>
        <p:txBody>
          <a:bodyPr/>
          <a:lstStyle/>
          <a:p>
            <a:pPr>
              <a:defRPr/>
            </a:pPr>
            <a:fld id="{AF9B80BF-4B15-47CC-B710-DAF212700692}" type="slidenum">
              <a:rPr lang="en-US" smtClean="0"/>
              <a:pPr>
                <a:defRPr/>
              </a:pPr>
              <a:t>27</a:t>
            </a:fld>
            <a:endParaRPr lang="en-US" dirty="0"/>
          </a:p>
        </p:txBody>
      </p:sp>
    </p:spTree>
    <p:extLst>
      <p:ext uri="{BB962C8B-B14F-4D97-AF65-F5344CB8AC3E}">
        <p14:creationId xmlns:p14="http://schemas.microsoft.com/office/powerpoint/2010/main" val="2580754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33400" y="381000"/>
            <a:ext cx="8382000" cy="1280890"/>
          </a:xfrm>
        </p:spPr>
        <p:txBody>
          <a:bodyPr>
            <a:noAutofit/>
          </a:bodyPr>
          <a:lstStyle/>
          <a:p>
            <a:r>
              <a:rPr lang="en-US" sz="4000" b="1" dirty="0" smtClean="0"/>
              <a:t>General Risk Mitigation Strategies for Technical, Cost, and Schedule Risks</a:t>
            </a:r>
            <a:endParaRPr lang="en-US" sz="6000" b="1" dirty="0" smtClean="0"/>
          </a:p>
        </p:txBody>
      </p:sp>
      <p:sp>
        <p:nvSpPr>
          <p:cNvPr id="6" name="Slide Number Placeholder 5"/>
          <p:cNvSpPr>
            <a:spLocks noGrp="1"/>
          </p:cNvSpPr>
          <p:nvPr>
            <p:ph type="sldNum" sz="quarter" idx="12"/>
          </p:nvPr>
        </p:nvSpPr>
        <p:spPr/>
        <p:txBody>
          <a:bodyPr/>
          <a:lstStyle/>
          <a:p>
            <a:pPr>
              <a:buFontTx/>
              <a:buNone/>
              <a:defRPr/>
            </a:pPr>
            <a:fld id="{2382DC7E-47F0-4F29-BF92-387ECEECEA20}" type="slidenum">
              <a:rPr lang="en-US" smtClean="0"/>
              <a:pPr>
                <a:buFontTx/>
                <a:buNone/>
                <a:defRPr/>
              </a:pPr>
              <a:t>28</a:t>
            </a:fld>
            <a:endParaRPr lang="en-US" dirty="0"/>
          </a:p>
        </p:txBody>
      </p:sp>
      <p:pic>
        <p:nvPicPr>
          <p:cNvPr id="63491" name="Picture 3"/>
          <p:cNvPicPr>
            <a:picLocks noChangeAspect="1" noChangeArrowheads="1"/>
          </p:cNvPicPr>
          <p:nvPr/>
        </p:nvPicPr>
        <p:blipFill>
          <a:blip r:embed="rId3"/>
          <a:srcRect/>
          <a:stretch>
            <a:fillRect/>
          </a:stretch>
        </p:blipFill>
        <p:spPr bwMode="auto">
          <a:xfrm>
            <a:off x="803717" y="2209800"/>
            <a:ext cx="8155334" cy="3898900"/>
          </a:xfrm>
          <a:prstGeom prst="rect">
            <a:avLst/>
          </a:prstGeom>
          <a:noFill/>
          <a:ln w="9525">
            <a:noFill/>
            <a:miter lim="800000"/>
            <a:headEnd/>
            <a:tailEnd/>
          </a:ln>
        </p:spPr>
      </p:pic>
    </p:spTree>
    <p:extLst>
      <p:ext uri="{BB962C8B-B14F-4D97-AF65-F5344CB8AC3E}">
        <p14:creationId xmlns:p14="http://schemas.microsoft.com/office/powerpoint/2010/main" val="1427329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381000"/>
            <a:ext cx="7772400" cy="914400"/>
          </a:xfrm>
        </p:spPr>
        <p:txBody>
          <a:bodyPr>
            <a:noAutofit/>
          </a:bodyPr>
          <a:lstStyle/>
          <a:p>
            <a:r>
              <a:rPr lang="en-US" sz="4000" b="1" dirty="0" smtClean="0"/>
              <a:t>Response Strategies for Positive Risks</a:t>
            </a:r>
          </a:p>
        </p:txBody>
      </p:sp>
      <p:sp>
        <p:nvSpPr>
          <p:cNvPr id="64515" name="Rectangle 3"/>
          <p:cNvSpPr>
            <a:spLocks noGrp="1" noChangeArrowheads="1"/>
          </p:cNvSpPr>
          <p:nvPr>
            <p:ph idx="1"/>
          </p:nvPr>
        </p:nvSpPr>
        <p:spPr>
          <a:xfrm>
            <a:off x="609600" y="1752600"/>
            <a:ext cx="8458200" cy="4724400"/>
          </a:xfrm>
        </p:spPr>
        <p:txBody>
          <a:bodyPr>
            <a:normAutofit/>
          </a:bodyPr>
          <a:lstStyle/>
          <a:p>
            <a:r>
              <a:rPr lang="en-US" sz="2800" dirty="0" smtClean="0"/>
              <a:t>Risk exploitation</a:t>
            </a:r>
          </a:p>
          <a:p>
            <a:r>
              <a:rPr lang="en-US" sz="2800" dirty="0" smtClean="0"/>
              <a:t>Risk sharing</a:t>
            </a:r>
          </a:p>
          <a:p>
            <a:r>
              <a:rPr lang="en-US" sz="2800" dirty="0" smtClean="0"/>
              <a:t>Risk enhancement</a:t>
            </a:r>
          </a:p>
          <a:p>
            <a:r>
              <a:rPr lang="en-US" sz="2800" dirty="0" smtClean="0"/>
              <a:t>Risk acceptance</a:t>
            </a:r>
          </a:p>
        </p:txBody>
      </p:sp>
      <p:sp>
        <p:nvSpPr>
          <p:cNvPr id="6" name="Slide Number Placeholder 5"/>
          <p:cNvSpPr>
            <a:spLocks noGrp="1"/>
          </p:cNvSpPr>
          <p:nvPr>
            <p:ph type="sldNum" sz="quarter" idx="12"/>
          </p:nvPr>
        </p:nvSpPr>
        <p:spPr/>
        <p:txBody>
          <a:bodyPr/>
          <a:lstStyle/>
          <a:p>
            <a:pPr>
              <a:defRPr/>
            </a:pPr>
            <a:fld id="{8FE7571D-7F21-4BEA-AB98-A86F11288594}" type="slidenum">
              <a:rPr lang="en-US" smtClean="0"/>
              <a:pPr>
                <a:defRPr/>
              </a:pPr>
              <a:t>29</a:t>
            </a:fld>
            <a:endParaRPr lang="en-US" dirty="0"/>
          </a:p>
        </p:txBody>
      </p:sp>
    </p:spTree>
    <p:extLst>
      <p:ext uri="{BB962C8B-B14F-4D97-AF65-F5344CB8AC3E}">
        <p14:creationId xmlns:p14="http://schemas.microsoft.com/office/powerpoint/2010/main" val="3013531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71599" y="0"/>
            <a:ext cx="7772401" cy="1143000"/>
          </a:xfrm>
        </p:spPr>
        <p:txBody>
          <a:bodyPr>
            <a:noAutofit/>
          </a:bodyPr>
          <a:lstStyle/>
          <a:p>
            <a:r>
              <a:rPr lang="en-US" sz="4000" b="1" dirty="0" smtClean="0"/>
              <a:t>Benefits from Software Risk Management Practices*</a:t>
            </a:r>
          </a:p>
        </p:txBody>
      </p:sp>
      <p:sp>
        <p:nvSpPr>
          <p:cNvPr id="7" name="Slide Number Placeholder 6"/>
          <p:cNvSpPr>
            <a:spLocks noGrp="1"/>
          </p:cNvSpPr>
          <p:nvPr>
            <p:ph type="sldNum" sz="quarter" idx="12"/>
          </p:nvPr>
        </p:nvSpPr>
        <p:spPr/>
        <p:txBody>
          <a:bodyPr/>
          <a:lstStyle/>
          <a:p>
            <a:pPr>
              <a:defRPr/>
            </a:pPr>
            <a:fld id="{C9C7EE1C-8D68-46E6-9AB4-662241EB92E9}" type="slidenum">
              <a:rPr lang="en-US" smtClean="0">
                <a:solidFill>
                  <a:prstClr val="black"/>
                </a:solidFill>
              </a:rPr>
              <a:pPr>
                <a:defRPr/>
              </a:pPr>
              <a:t>3</a:t>
            </a:fld>
            <a:endParaRPr lang="en-US" dirty="0">
              <a:solidFill>
                <a:prstClr val="black"/>
              </a:solidFill>
            </a:endParaRPr>
          </a:p>
        </p:txBody>
      </p:sp>
      <p:sp>
        <p:nvSpPr>
          <p:cNvPr id="18435" name="Text Box 6"/>
          <p:cNvSpPr txBox="1">
            <a:spLocks noChangeArrowheads="1"/>
          </p:cNvSpPr>
          <p:nvPr/>
        </p:nvSpPr>
        <p:spPr bwMode="auto">
          <a:xfrm>
            <a:off x="3462337" y="6160532"/>
            <a:ext cx="5715000" cy="369332"/>
          </a:xfrm>
          <a:prstGeom prst="rect">
            <a:avLst/>
          </a:prstGeom>
          <a:noFill/>
          <a:ln w="9525">
            <a:noFill/>
            <a:miter lim="800000"/>
            <a:headEnd/>
            <a:tailEnd/>
          </a:ln>
        </p:spPr>
        <p:txBody>
          <a:bodyPr wrap="square">
            <a:spAutoFit/>
          </a:bodyPr>
          <a:lstStyle/>
          <a:p>
            <a:pPr fontAlgn="base">
              <a:spcBef>
                <a:spcPct val="0"/>
              </a:spcBef>
              <a:spcAft>
                <a:spcPct val="0"/>
              </a:spcAft>
            </a:pPr>
            <a:r>
              <a:rPr lang="en-US" dirty="0">
                <a:solidFill>
                  <a:prstClr val="black"/>
                </a:solidFill>
              </a:rPr>
              <a:t>*Source: </a:t>
            </a:r>
            <a:r>
              <a:rPr lang="en-US" dirty="0" err="1">
                <a:solidFill>
                  <a:prstClr val="black"/>
                </a:solidFill>
              </a:rPr>
              <a:t>Kulik</a:t>
            </a:r>
            <a:r>
              <a:rPr lang="en-US" dirty="0">
                <a:solidFill>
                  <a:prstClr val="black"/>
                </a:solidFill>
              </a:rPr>
              <a:t> and Weber, KLCI Research Group</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638753"/>
            <a:ext cx="5562600" cy="4523757"/>
          </a:xfrm>
          <a:prstGeom prst="rect">
            <a:avLst/>
          </a:prstGeom>
        </p:spPr>
      </p:pic>
    </p:spTree>
    <p:extLst>
      <p:ext uri="{BB962C8B-B14F-4D97-AF65-F5344CB8AC3E}">
        <p14:creationId xmlns:p14="http://schemas.microsoft.com/office/powerpoint/2010/main" val="3442582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76200"/>
            <a:ext cx="7827335" cy="1173162"/>
          </a:xfrm>
        </p:spPr>
        <p:txBody>
          <a:bodyPr>
            <a:noAutofit/>
          </a:bodyPr>
          <a:lstStyle/>
          <a:p>
            <a:r>
              <a:rPr lang="en-US" sz="4000" b="1" u="sng" dirty="0" smtClean="0"/>
              <a:t>Monitoring/Controlling Process Group</a:t>
            </a:r>
            <a:r>
              <a:rPr lang="en-US" sz="4000" dirty="0" smtClean="0"/>
              <a:t>: Controlling Risks</a:t>
            </a:r>
            <a:endParaRPr lang="en-US" sz="6000" dirty="0" smtClean="0"/>
          </a:p>
        </p:txBody>
      </p:sp>
      <p:sp>
        <p:nvSpPr>
          <p:cNvPr id="67587" name="Rectangle 3"/>
          <p:cNvSpPr>
            <a:spLocks noGrp="1" noChangeArrowheads="1"/>
          </p:cNvSpPr>
          <p:nvPr>
            <p:ph idx="1"/>
          </p:nvPr>
        </p:nvSpPr>
        <p:spPr>
          <a:xfrm>
            <a:off x="609600" y="1600200"/>
            <a:ext cx="8991600" cy="5257800"/>
          </a:xfrm>
        </p:spPr>
        <p:txBody>
          <a:bodyPr>
            <a:normAutofit/>
          </a:bodyPr>
          <a:lstStyle/>
          <a:p>
            <a:r>
              <a:rPr lang="en-US" sz="2800" dirty="0" smtClean="0"/>
              <a:t>Responding to risk events and ensuring </a:t>
            </a:r>
            <a:r>
              <a:rPr lang="en-US" sz="2800" dirty="0"/>
              <a:t>that risk awareness is an ongoing activity </a:t>
            </a:r>
            <a:endParaRPr lang="en-US" sz="2800" dirty="0" smtClean="0"/>
          </a:p>
          <a:p>
            <a:pPr lvl="1"/>
            <a:r>
              <a:rPr lang="en-US" sz="2800" b="1" dirty="0" smtClean="0"/>
              <a:t>Workarounds</a:t>
            </a:r>
          </a:p>
          <a:p>
            <a:r>
              <a:rPr lang="en-US" sz="2800" u="sng" dirty="0" smtClean="0"/>
              <a:t>Main outputs of risk control are</a:t>
            </a:r>
            <a:r>
              <a:rPr lang="en-US" sz="2800" dirty="0" smtClean="0"/>
              <a:t>:</a:t>
            </a:r>
          </a:p>
          <a:p>
            <a:pPr lvl="1"/>
            <a:r>
              <a:rPr lang="en-US" sz="2800" dirty="0" smtClean="0"/>
              <a:t>Work performance information</a:t>
            </a:r>
          </a:p>
          <a:p>
            <a:pPr lvl="1"/>
            <a:r>
              <a:rPr lang="en-US" sz="2800" dirty="0" smtClean="0"/>
              <a:t>change requests</a:t>
            </a:r>
          </a:p>
          <a:p>
            <a:pPr lvl="1"/>
            <a:r>
              <a:rPr lang="en-US" sz="2800" dirty="0" smtClean="0"/>
              <a:t>updates to the project management plan, other project documents, and organizational process assets</a:t>
            </a:r>
          </a:p>
        </p:txBody>
      </p:sp>
      <p:sp>
        <p:nvSpPr>
          <p:cNvPr id="6" name="Slide Number Placeholder 5"/>
          <p:cNvSpPr>
            <a:spLocks noGrp="1"/>
          </p:cNvSpPr>
          <p:nvPr>
            <p:ph type="sldNum" sz="quarter" idx="12"/>
          </p:nvPr>
        </p:nvSpPr>
        <p:spPr/>
        <p:txBody>
          <a:bodyPr/>
          <a:lstStyle/>
          <a:p>
            <a:pPr>
              <a:defRPr/>
            </a:pPr>
            <a:fld id="{281533BC-9945-4415-AE44-7B9AF21B05E1}" type="slidenum">
              <a:rPr lang="en-US" smtClean="0"/>
              <a:pPr>
                <a:defRPr/>
              </a:pPr>
              <a:t>30</a:t>
            </a:fld>
            <a:endParaRPr lang="en-US" dirty="0"/>
          </a:p>
        </p:txBody>
      </p:sp>
    </p:spTree>
    <p:extLst>
      <p:ext uri="{BB962C8B-B14F-4D97-AF65-F5344CB8AC3E}">
        <p14:creationId xmlns:p14="http://schemas.microsoft.com/office/powerpoint/2010/main" val="2486118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838200" y="76200"/>
            <a:ext cx="7772400" cy="944562"/>
          </a:xfrm>
        </p:spPr>
        <p:txBody>
          <a:bodyPr>
            <a:normAutofit/>
          </a:bodyPr>
          <a:lstStyle/>
          <a:p>
            <a:r>
              <a:rPr lang="en-US" sz="4000" b="1" dirty="0" smtClean="0"/>
              <a:t>Chapter Summary</a:t>
            </a:r>
          </a:p>
        </p:txBody>
      </p:sp>
      <p:sp>
        <p:nvSpPr>
          <p:cNvPr id="70659" name="Rectangle 3"/>
          <p:cNvSpPr>
            <a:spLocks noGrp="1" noChangeArrowheads="1"/>
          </p:cNvSpPr>
          <p:nvPr>
            <p:ph idx="1"/>
          </p:nvPr>
        </p:nvSpPr>
        <p:spPr>
          <a:xfrm>
            <a:off x="803717" y="1371600"/>
            <a:ext cx="8305800" cy="4530725"/>
          </a:xfrm>
        </p:spPr>
        <p:txBody>
          <a:bodyPr>
            <a:noAutofit/>
          </a:bodyPr>
          <a:lstStyle/>
          <a:p>
            <a:pPr>
              <a:lnSpc>
                <a:spcPct val="90000"/>
              </a:lnSpc>
            </a:pPr>
            <a:r>
              <a:rPr lang="en-US" sz="2800" dirty="0" smtClean="0"/>
              <a:t>Project risk management is the art and science of identifying, analyzing, and responding to risk throughout the life of a project and in the best interests of meeting project objectives</a:t>
            </a:r>
          </a:p>
          <a:p>
            <a:pPr>
              <a:lnSpc>
                <a:spcPct val="90000"/>
              </a:lnSpc>
            </a:pPr>
            <a:r>
              <a:rPr lang="en-US" sz="2800" dirty="0" smtClean="0"/>
              <a:t>Main processes include:</a:t>
            </a:r>
          </a:p>
          <a:p>
            <a:pPr lvl="1">
              <a:lnSpc>
                <a:spcPct val="90000"/>
              </a:lnSpc>
            </a:pPr>
            <a:r>
              <a:rPr lang="en-US" sz="2400" dirty="0" smtClean="0"/>
              <a:t>Plan risk management</a:t>
            </a:r>
          </a:p>
          <a:p>
            <a:pPr lvl="1">
              <a:lnSpc>
                <a:spcPct val="90000"/>
              </a:lnSpc>
            </a:pPr>
            <a:r>
              <a:rPr lang="en-US" sz="2400" dirty="0" smtClean="0"/>
              <a:t>Identify risks</a:t>
            </a:r>
          </a:p>
          <a:p>
            <a:pPr lvl="1">
              <a:lnSpc>
                <a:spcPct val="90000"/>
              </a:lnSpc>
            </a:pPr>
            <a:r>
              <a:rPr lang="en-US" sz="2400" dirty="0" smtClean="0"/>
              <a:t>Perform qualitative risk analysis</a:t>
            </a:r>
          </a:p>
          <a:p>
            <a:pPr lvl="1">
              <a:lnSpc>
                <a:spcPct val="90000"/>
              </a:lnSpc>
            </a:pPr>
            <a:r>
              <a:rPr lang="en-US" sz="2400" dirty="0" smtClean="0"/>
              <a:t>Perform quantitative risk analysis</a:t>
            </a:r>
          </a:p>
          <a:p>
            <a:pPr lvl="1">
              <a:lnSpc>
                <a:spcPct val="90000"/>
              </a:lnSpc>
            </a:pPr>
            <a:r>
              <a:rPr lang="en-US" sz="2400" dirty="0" smtClean="0"/>
              <a:t>Plan risk responses</a:t>
            </a:r>
          </a:p>
          <a:p>
            <a:pPr lvl="1">
              <a:lnSpc>
                <a:spcPct val="90000"/>
              </a:lnSpc>
            </a:pPr>
            <a:r>
              <a:rPr lang="en-US" sz="2400" dirty="0" smtClean="0"/>
              <a:t>Control risks</a:t>
            </a:r>
          </a:p>
          <a:p>
            <a:pPr lvl="1">
              <a:lnSpc>
                <a:spcPct val="80000"/>
              </a:lnSpc>
            </a:pPr>
            <a:endParaRPr lang="en-US" sz="2400" dirty="0" smtClean="0"/>
          </a:p>
        </p:txBody>
      </p:sp>
      <p:sp>
        <p:nvSpPr>
          <p:cNvPr id="6" name="Slide Number Placeholder 5"/>
          <p:cNvSpPr>
            <a:spLocks noGrp="1"/>
          </p:cNvSpPr>
          <p:nvPr>
            <p:ph type="sldNum" sz="quarter" idx="12"/>
          </p:nvPr>
        </p:nvSpPr>
        <p:spPr/>
        <p:txBody>
          <a:bodyPr/>
          <a:lstStyle/>
          <a:p>
            <a:pPr>
              <a:defRPr/>
            </a:pPr>
            <a:fld id="{2141E065-B20F-4D43-B684-C7ED378BA178}" type="slidenum">
              <a:rPr lang="en-US" smtClean="0"/>
              <a:pPr>
                <a:defRPr/>
              </a:pPr>
              <a:t>31</a:t>
            </a:fld>
            <a:endParaRPr lang="en-US" dirty="0"/>
          </a:p>
        </p:txBody>
      </p:sp>
    </p:spTree>
    <p:extLst>
      <p:ext uri="{BB962C8B-B14F-4D97-AF65-F5344CB8AC3E}">
        <p14:creationId xmlns:p14="http://schemas.microsoft.com/office/powerpoint/2010/main" val="153701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578"/>
            <a:ext cx="7772400" cy="1219200"/>
          </a:xfrm>
        </p:spPr>
        <p:txBody>
          <a:bodyPr>
            <a:noAutofit/>
          </a:bodyPr>
          <a:lstStyle/>
          <a:p>
            <a:r>
              <a:rPr lang="en-US" sz="4000" b="1" dirty="0"/>
              <a:t>Risk Can Be </a:t>
            </a:r>
            <a:r>
              <a:rPr lang="en-US" sz="4000" b="1" dirty="0" smtClean="0"/>
              <a:t>Negative &amp; Positive</a:t>
            </a:r>
          </a:p>
        </p:txBody>
      </p:sp>
      <p:sp>
        <p:nvSpPr>
          <p:cNvPr id="19459" name="Rectangle 3"/>
          <p:cNvSpPr>
            <a:spLocks noGrp="1" noChangeArrowheads="1"/>
          </p:cNvSpPr>
          <p:nvPr>
            <p:ph idx="1"/>
          </p:nvPr>
        </p:nvSpPr>
        <p:spPr>
          <a:xfrm>
            <a:off x="685800" y="1371600"/>
            <a:ext cx="8305800" cy="4572000"/>
          </a:xfrm>
        </p:spPr>
        <p:txBody>
          <a:bodyPr>
            <a:normAutofit/>
          </a:bodyPr>
          <a:lstStyle/>
          <a:p>
            <a:r>
              <a:rPr lang="en-US" sz="2800" u="sng" dirty="0" smtClean="0"/>
              <a:t>Negative risk</a:t>
            </a:r>
            <a:r>
              <a:rPr lang="en-US" sz="2800" dirty="0" smtClean="0"/>
              <a:t>:  understanding </a:t>
            </a:r>
            <a:r>
              <a:rPr lang="en-US" sz="2800" dirty="0"/>
              <a:t>potential problems that might occur in the project and how they might impede project </a:t>
            </a:r>
            <a:r>
              <a:rPr lang="en-US" sz="2800" dirty="0" smtClean="0"/>
              <a:t>success</a:t>
            </a:r>
          </a:p>
          <a:p>
            <a:endParaRPr lang="en-US" sz="2800" dirty="0" smtClean="0"/>
          </a:p>
          <a:p>
            <a:r>
              <a:rPr lang="en-US" sz="2800" u="sng" dirty="0"/>
              <a:t>Positive </a:t>
            </a:r>
            <a:r>
              <a:rPr lang="en-US" sz="2800" u="sng" dirty="0" smtClean="0"/>
              <a:t>risks</a:t>
            </a:r>
            <a:r>
              <a:rPr lang="en-US" sz="2800" dirty="0"/>
              <a:t>:</a:t>
            </a:r>
            <a:r>
              <a:rPr lang="en-US" sz="2800" dirty="0" smtClean="0"/>
              <a:t> </a:t>
            </a:r>
            <a:r>
              <a:rPr lang="en-US" sz="2800" dirty="0"/>
              <a:t>risks that result in good things </a:t>
            </a:r>
            <a:r>
              <a:rPr lang="en-US" sz="2800" dirty="0" smtClean="0"/>
              <a:t>happening (opportunities)</a:t>
            </a:r>
            <a:endParaRPr lang="en-US" sz="2800" dirty="0"/>
          </a:p>
          <a:p>
            <a:endParaRPr lang="en-US" sz="4400" dirty="0"/>
          </a:p>
        </p:txBody>
      </p:sp>
      <p:sp>
        <p:nvSpPr>
          <p:cNvPr id="6" name="Slide Number Placeholder 5"/>
          <p:cNvSpPr>
            <a:spLocks noGrp="1"/>
          </p:cNvSpPr>
          <p:nvPr>
            <p:ph type="sldNum" sz="quarter" idx="12"/>
          </p:nvPr>
        </p:nvSpPr>
        <p:spPr/>
        <p:txBody>
          <a:bodyPr/>
          <a:lstStyle/>
          <a:p>
            <a:pPr>
              <a:defRPr/>
            </a:pPr>
            <a:fld id="{8029358A-A68A-4B39-848F-F2A98A0B2E8B}"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965467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8467"/>
            <a:ext cx="7772400" cy="1130909"/>
          </a:xfrm>
        </p:spPr>
        <p:txBody>
          <a:bodyPr>
            <a:noAutofit/>
          </a:bodyPr>
          <a:lstStyle/>
          <a:p>
            <a:r>
              <a:rPr lang="en-US" sz="4000" b="1" dirty="0" smtClean="0"/>
              <a:t>Risk</a:t>
            </a:r>
            <a:r>
              <a:rPr lang="en-US" b="1" dirty="0" smtClean="0"/>
              <a:t> Utility</a:t>
            </a:r>
          </a:p>
        </p:txBody>
      </p:sp>
      <p:sp>
        <p:nvSpPr>
          <p:cNvPr id="22531" name="Rectangle 3"/>
          <p:cNvSpPr>
            <a:spLocks noGrp="1" noChangeArrowheads="1"/>
          </p:cNvSpPr>
          <p:nvPr>
            <p:ph idx="1"/>
          </p:nvPr>
        </p:nvSpPr>
        <p:spPr>
          <a:xfrm>
            <a:off x="762000" y="1219200"/>
            <a:ext cx="8186738" cy="4791075"/>
          </a:xfrm>
        </p:spPr>
        <p:txBody>
          <a:bodyPr>
            <a:normAutofit/>
          </a:bodyPr>
          <a:lstStyle/>
          <a:p>
            <a:pPr>
              <a:spcBef>
                <a:spcPct val="50000"/>
              </a:spcBef>
            </a:pPr>
            <a:r>
              <a:rPr lang="en-US" sz="2800" b="1" dirty="0" smtClean="0"/>
              <a:t>Risk utility</a:t>
            </a:r>
            <a:r>
              <a:rPr lang="en-US" sz="2800" dirty="0" smtClean="0"/>
              <a:t> or </a:t>
            </a:r>
            <a:r>
              <a:rPr lang="en-US" sz="2800" b="1" dirty="0" smtClean="0"/>
              <a:t>risk tolerance</a:t>
            </a:r>
            <a:r>
              <a:rPr lang="en-US" sz="2800" dirty="0" smtClean="0"/>
              <a:t> is your willingness to accept or avoid risk.</a:t>
            </a:r>
          </a:p>
        </p:txBody>
      </p:sp>
      <p:sp>
        <p:nvSpPr>
          <p:cNvPr id="6" name="Slide Number Placeholder 5"/>
          <p:cNvSpPr>
            <a:spLocks noGrp="1"/>
          </p:cNvSpPr>
          <p:nvPr>
            <p:ph type="sldNum" sz="quarter" idx="12"/>
          </p:nvPr>
        </p:nvSpPr>
        <p:spPr/>
        <p:txBody>
          <a:bodyPr/>
          <a:lstStyle/>
          <a:p>
            <a:pPr>
              <a:defRPr/>
            </a:pPr>
            <a:fld id="{58ABAB08-9948-4967-A148-ED63955E7C80}" type="slidenum">
              <a:rPr lang="en-US" smtClean="0">
                <a:solidFill>
                  <a:prstClr val="black"/>
                </a:solidFill>
              </a:rPr>
              <a:pPr>
                <a:defRPr/>
              </a:pPr>
              <a:t>5</a:t>
            </a:fld>
            <a:endParaRPr lang="en-US" dirty="0">
              <a:solidFill>
                <a:prstClr val="black"/>
              </a:solidFill>
            </a:endParaRPr>
          </a:p>
        </p:txBody>
      </p:sp>
      <p:pic>
        <p:nvPicPr>
          <p:cNvPr id="5122" name="Picture 2" descr="risk tolerance 11 Defining Risk Management   Part 5: Risk Toler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19400"/>
            <a:ext cx="5028377" cy="32480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48401" y="3239479"/>
            <a:ext cx="2514600" cy="830997"/>
          </a:xfrm>
          <a:prstGeom prst="rect">
            <a:avLst/>
          </a:prstGeom>
          <a:ln w="31750">
            <a:solidFill>
              <a:schemeClr val="accent1"/>
            </a:solidFill>
          </a:ln>
        </p:spPr>
        <p:txBody>
          <a:bodyPr wrap="square">
            <a:spAutoFit/>
          </a:bodyPr>
          <a:lstStyle/>
          <a:p>
            <a:pPr algn="ctr" fontAlgn="base">
              <a:spcBef>
                <a:spcPct val="0"/>
              </a:spcBef>
              <a:spcAft>
                <a:spcPct val="0"/>
              </a:spcAft>
            </a:pPr>
            <a:r>
              <a:rPr lang="en-US" sz="2400" dirty="0">
                <a:solidFill>
                  <a:prstClr val="black"/>
                </a:solidFill>
              </a:rPr>
              <a:t>What is your risk tolerance?</a:t>
            </a:r>
          </a:p>
        </p:txBody>
      </p:sp>
    </p:spTree>
    <p:extLst>
      <p:ext uri="{BB962C8B-B14F-4D97-AF65-F5344CB8AC3E}">
        <p14:creationId xmlns:p14="http://schemas.microsoft.com/office/powerpoint/2010/main" val="109002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0"/>
            <a:ext cx="7772400" cy="1186578"/>
          </a:xfrm>
        </p:spPr>
        <p:txBody>
          <a:bodyPr>
            <a:noAutofit/>
          </a:bodyPr>
          <a:lstStyle/>
          <a:p>
            <a:r>
              <a:rPr lang="en-US" sz="4000" b="1" dirty="0" smtClean="0"/>
              <a:t>Project Risk Management Processes</a:t>
            </a:r>
            <a:endParaRPr lang="en-US" sz="5400" b="1" dirty="0" smtClean="0"/>
          </a:p>
        </p:txBody>
      </p:sp>
      <p:sp>
        <p:nvSpPr>
          <p:cNvPr id="24579" name="Rectangle 3"/>
          <p:cNvSpPr>
            <a:spLocks noGrp="1" noChangeArrowheads="1"/>
          </p:cNvSpPr>
          <p:nvPr>
            <p:ph idx="1"/>
          </p:nvPr>
        </p:nvSpPr>
        <p:spPr>
          <a:xfrm>
            <a:off x="685800" y="1295400"/>
            <a:ext cx="8077200" cy="4800600"/>
          </a:xfrm>
        </p:spPr>
        <p:txBody>
          <a:bodyPr>
            <a:normAutofit/>
          </a:bodyPr>
          <a:lstStyle/>
          <a:p>
            <a:pPr>
              <a:lnSpc>
                <a:spcPct val="90000"/>
              </a:lnSpc>
            </a:pPr>
            <a:r>
              <a:rPr lang="en-US" sz="3200" dirty="0" smtClean="0"/>
              <a:t>It is all about </a:t>
            </a:r>
            <a:r>
              <a:rPr lang="en-US" sz="3200" b="1" u="sng" dirty="0" smtClean="0"/>
              <a:t>planning</a:t>
            </a:r>
          </a:p>
          <a:p>
            <a:pPr lvl="1">
              <a:lnSpc>
                <a:spcPct val="90000"/>
              </a:lnSpc>
            </a:pPr>
            <a:r>
              <a:rPr lang="en-US" sz="2800" b="1" dirty="0" smtClean="0"/>
              <a:t>Planning </a:t>
            </a:r>
            <a:r>
              <a:rPr lang="en-US" sz="2800" b="1" dirty="0"/>
              <a:t>risk </a:t>
            </a:r>
            <a:r>
              <a:rPr lang="en-US" sz="2800" b="1" dirty="0" smtClean="0"/>
              <a:t>management</a:t>
            </a:r>
            <a:endParaRPr lang="en-US" sz="2800" dirty="0"/>
          </a:p>
          <a:p>
            <a:pPr lvl="1"/>
            <a:r>
              <a:rPr lang="en-US" sz="2800" b="1" dirty="0"/>
              <a:t>Identifying </a:t>
            </a:r>
            <a:r>
              <a:rPr lang="en-US" sz="2800" b="1" dirty="0" smtClean="0"/>
              <a:t>risks</a:t>
            </a:r>
            <a:endParaRPr lang="en-US" sz="2800" dirty="0"/>
          </a:p>
          <a:p>
            <a:pPr lvl="1"/>
            <a:r>
              <a:rPr lang="en-US" sz="2800" b="1" dirty="0"/>
              <a:t>Performing qualitative risk </a:t>
            </a:r>
            <a:r>
              <a:rPr lang="en-US" sz="2800" b="1" dirty="0" smtClean="0"/>
              <a:t>analysis</a:t>
            </a:r>
          </a:p>
          <a:p>
            <a:pPr lvl="1"/>
            <a:r>
              <a:rPr lang="en-US" sz="2800" b="1" dirty="0"/>
              <a:t>Performing quantitative risk </a:t>
            </a:r>
            <a:r>
              <a:rPr lang="en-US" sz="2800" b="1" dirty="0" smtClean="0"/>
              <a:t>analysis</a:t>
            </a:r>
            <a:endParaRPr lang="en-US" sz="2800" dirty="0"/>
          </a:p>
          <a:p>
            <a:pPr lvl="1"/>
            <a:r>
              <a:rPr lang="en-US" sz="2800" b="1" dirty="0"/>
              <a:t>Planning risk </a:t>
            </a:r>
            <a:r>
              <a:rPr lang="en-US" sz="2800" b="1" dirty="0" smtClean="0"/>
              <a:t>responses</a:t>
            </a:r>
          </a:p>
          <a:p>
            <a:r>
              <a:rPr lang="en-US" sz="3200" b="1" dirty="0" smtClean="0"/>
              <a:t>Controlling and Monitoring</a:t>
            </a:r>
            <a:endParaRPr lang="en-US" sz="3200" dirty="0"/>
          </a:p>
          <a:p>
            <a:pPr lvl="1"/>
            <a:r>
              <a:rPr lang="en-US" sz="2800" b="1" dirty="0" smtClean="0"/>
              <a:t>Controlling risk</a:t>
            </a:r>
            <a:endParaRPr lang="en-US" sz="2800" dirty="0"/>
          </a:p>
        </p:txBody>
      </p:sp>
      <p:sp>
        <p:nvSpPr>
          <p:cNvPr id="6" name="Slide Number Placeholder 5"/>
          <p:cNvSpPr>
            <a:spLocks noGrp="1"/>
          </p:cNvSpPr>
          <p:nvPr>
            <p:ph type="sldNum" sz="quarter" idx="12"/>
          </p:nvPr>
        </p:nvSpPr>
        <p:spPr/>
        <p:txBody>
          <a:bodyPr/>
          <a:lstStyle/>
          <a:p>
            <a:pPr>
              <a:defRPr/>
            </a:pPr>
            <a:fld id="{C51B7C3D-9A58-4760-8CBB-87268D473D4A}" type="slidenum">
              <a:rPr lang="en-US" smtClean="0">
                <a:solidFill>
                  <a:prstClr val="black"/>
                </a:solidFill>
              </a:rPr>
              <a:pPr>
                <a:defRPr/>
              </a:pPr>
              <a:t>6</a:t>
            </a:fld>
            <a:endParaRPr lang="en-US" dirty="0">
              <a:solidFill>
                <a:prstClr val="black"/>
              </a:solidFill>
            </a:endParaRPr>
          </a:p>
        </p:txBody>
      </p:sp>
      <p:sp>
        <p:nvSpPr>
          <p:cNvPr id="2" name="AutoShape 2" descr="http://c3projects.ie/wp-content/uploads/2012/05/Risk-Wheel.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200">
              <a:solidFill>
                <a:prstClr val="black"/>
              </a:solidFill>
            </a:endParaRPr>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2182" y="4419600"/>
            <a:ext cx="2541818" cy="225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777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4111"/>
            <a:ext cx="7772400" cy="1280890"/>
          </a:xfrm>
        </p:spPr>
        <p:txBody>
          <a:bodyPr>
            <a:noAutofit/>
          </a:bodyPr>
          <a:lstStyle/>
          <a:p>
            <a:r>
              <a:rPr lang="en-US" sz="4000" b="1" dirty="0" smtClean="0"/>
              <a:t>Planning Process Group</a:t>
            </a:r>
            <a:r>
              <a:rPr lang="en-US" sz="4000" dirty="0" smtClean="0"/>
              <a:t>:</a:t>
            </a:r>
            <a:br>
              <a:rPr lang="en-US" sz="4000" dirty="0" smtClean="0"/>
            </a:br>
            <a:r>
              <a:rPr lang="en-US" sz="4000" dirty="0" smtClean="0"/>
              <a:t>Planning Risk Management</a:t>
            </a:r>
          </a:p>
        </p:txBody>
      </p:sp>
      <p:sp>
        <p:nvSpPr>
          <p:cNvPr id="27651" name="Rectangle 3"/>
          <p:cNvSpPr>
            <a:spLocks noGrp="1" noChangeArrowheads="1"/>
          </p:cNvSpPr>
          <p:nvPr>
            <p:ph idx="1"/>
          </p:nvPr>
        </p:nvSpPr>
        <p:spPr>
          <a:xfrm>
            <a:off x="1096206" y="1447800"/>
            <a:ext cx="7895393" cy="4463422"/>
          </a:xfrm>
        </p:spPr>
        <p:txBody>
          <a:bodyPr>
            <a:noAutofit/>
          </a:bodyPr>
          <a:lstStyle/>
          <a:p>
            <a:r>
              <a:rPr lang="en-US" sz="2800" dirty="0"/>
              <a:t>The main output of this process is a </a:t>
            </a:r>
            <a:r>
              <a:rPr lang="en-US" sz="2800" b="1" dirty="0"/>
              <a:t>risk management plan</a:t>
            </a:r>
            <a:r>
              <a:rPr lang="en-US" sz="2800" dirty="0"/>
              <a:t>—a plan that documents the procedures for managing risk throughout a </a:t>
            </a:r>
            <a:r>
              <a:rPr lang="en-US" sz="2800" dirty="0" smtClean="0"/>
              <a:t>project</a:t>
            </a:r>
          </a:p>
          <a:p>
            <a:r>
              <a:rPr lang="en-US" sz="2800" u="sng" dirty="0" smtClean="0"/>
              <a:t>Key Parts to Plan</a:t>
            </a:r>
            <a:r>
              <a:rPr lang="en-US" sz="2800" dirty="0" smtClean="0"/>
              <a:t>:</a:t>
            </a:r>
            <a:endParaRPr lang="en-US" sz="2800" dirty="0"/>
          </a:p>
          <a:p>
            <a:pPr lvl="1"/>
            <a:r>
              <a:rPr lang="en-US" sz="2400" dirty="0"/>
              <a:t>Budget and schedule</a:t>
            </a:r>
          </a:p>
          <a:p>
            <a:pPr lvl="1"/>
            <a:r>
              <a:rPr lang="en-US" sz="2400" dirty="0"/>
              <a:t>Risk categories</a:t>
            </a:r>
          </a:p>
          <a:p>
            <a:pPr lvl="1"/>
            <a:r>
              <a:rPr lang="en-US" sz="2400" dirty="0"/>
              <a:t>Risk probability and impact</a:t>
            </a:r>
          </a:p>
          <a:p>
            <a:pPr lvl="1"/>
            <a:r>
              <a:rPr lang="en-US" sz="2400" dirty="0"/>
              <a:t>Revised stakeholders’ tolerances</a:t>
            </a:r>
          </a:p>
          <a:p>
            <a:pPr lvl="1"/>
            <a:r>
              <a:rPr lang="en-US" sz="2400" dirty="0"/>
              <a:t>Tracking</a:t>
            </a:r>
          </a:p>
          <a:p>
            <a:endParaRPr lang="en-US" sz="3200" dirty="0"/>
          </a:p>
        </p:txBody>
      </p:sp>
      <p:sp>
        <p:nvSpPr>
          <p:cNvPr id="6" name="Slide Number Placeholder 5"/>
          <p:cNvSpPr>
            <a:spLocks noGrp="1"/>
          </p:cNvSpPr>
          <p:nvPr>
            <p:ph type="sldNum" sz="quarter" idx="12"/>
          </p:nvPr>
        </p:nvSpPr>
        <p:spPr/>
        <p:txBody>
          <a:bodyPr/>
          <a:lstStyle/>
          <a:p>
            <a:pPr>
              <a:defRPr/>
            </a:pPr>
            <a:fld id="{99CF7EFE-9DF7-4CAD-AE6E-0FF8145A12C8}"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2025967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1289"/>
            <a:ext cx="7772400" cy="1143000"/>
          </a:xfrm>
        </p:spPr>
        <p:txBody>
          <a:bodyPr>
            <a:noAutofit/>
          </a:bodyPr>
          <a:lstStyle/>
          <a:p>
            <a:r>
              <a:rPr lang="en-US" sz="4000" b="1" dirty="0" smtClean="0"/>
              <a:t>Contingency and Fallback Plans, Contingency Reserves</a:t>
            </a:r>
          </a:p>
        </p:txBody>
      </p:sp>
      <p:sp>
        <p:nvSpPr>
          <p:cNvPr id="29699" name="Rectangle 3"/>
          <p:cNvSpPr>
            <a:spLocks noGrp="1" noChangeArrowheads="1"/>
          </p:cNvSpPr>
          <p:nvPr>
            <p:ph idx="1"/>
          </p:nvPr>
        </p:nvSpPr>
        <p:spPr>
          <a:xfrm>
            <a:off x="685800" y="1371600"/>
            <a:ext cx="8458200" cy="5105400"/>
          </a:xfrm>
        </p:spPr>
        <p:txBody>
          <a:bodyPr>
            <a:noAutofit/>
          </a:bodyPr>
          <a:lstStyle/>
          <a:p>
            <a:pPr>
              <a:spcBef>
                <a:spcPct val="60000"/>
              </a:spcBef>
            </a:pPr>
            <a:r>
              <a:rPr lang="en-US" sz="2400" b="1" dirty="0" smtClean="0"/>
              <a:t>Contingency </a:t>
            </a:r>
            <a:r>
              <a:rPr lang="en-US" sz="2400" b="1" dirty="0"/>
              <a:t>plans: </a:t>
            </a:r>
            <a:r>
              <a:rPr lang="en-US" sz="2400" dirty="0"/>
              <a:t>are predefined actions that the project team will take if an identified risk event occurs</a:t>
            </a:r>
          </a:p>
          <a:p>
            <a:pPr>
              <a:spcBef>
                <a:spcPct val="60000"/>
              </a:spcBef>
            </a:pPr>
            <a:r>
              <a:rPr lang="en-US" sz="2400" b="1" dirty="0"/>
              <a:t>Fallback plans: </a:t>
            </a:r>
            <a:r>
              <a:rPr lang="en-US" sz="2400" dirty="0"/>
              <a:t>are developed for risks that have a high impact on meeting project objectives, and are put into effect if attempts to reduce the risk are not effective</a:t>
            </a:r>
          </a:p>
          <a:p>
            <a:pPr>
              <a:spcBef>
                <a:spcPct val="60000"/>
              </a:spcBef>
            </a:pPr>
            <a:r>
              <a:rPr lang="en-US" sz="2400" b="1" dirty="0" smtClean="0"/>
              <a:t>Contingency reserves or </a:t>
            </a:r>
            <a:r>
              <a:rPr lang="en-US" sz="2400" b="1" dirty="0"/>
              <a:t>allowances: </a:t>
            </a:r>
            <a:r>
              <a:rPr lang="en-US" sz="2400" dirty="0"/>
              <a:t>are provisions held by the project sponsor or organization to reduce the risk of cost or schedule overruns to an acceptable level</a:t>
            </a:r>
            <a:r>
              <a:rPr lang="en-US" sz="2400" dirty="0" smtClean="0"/>
              <a:t>;</a:t>
            </a:r>
          </a:p>
          <a:p>
            <a:pPr>
              <a:spcBef>
                <a:spcPct val="60000"/>
              </a:spcBef>
            </a:pPr>
            <a:r>
              <a:rPr lang="en-US" sz="2400" b="1" dirty="0" smtClean="0"/>
              <a:t>Management reserves: </a:t>
            </a:r>
            <a:r>
              <a:rPr lang="en-US" sz="2400" dirty="0"/>
              <a:t>are funds held for unknown risks</a:t>
            </a:r>
          </a:p>
          <a:p>
            <a:pPr>
              <a:spcBef>
                <a:spcPct val="60000"/>
              </a:spcBef>
            </a:pPr>
            <a:endParaRPr lang="en-US" sz="2400" dirty="0" smtClean="0"/>
          </a:p>
        </p:txBody>
      </p:sp>
      <p:sp>
        <p:nvSpPr>
          <p:cNvPr id="6" name="Slide Number Placeholder 5"/>
          <p:cNvSpPr>
            <a:spLocks noGrp="1"/>
          </p:cNvSpPr>
          <p:nvPr>
            <p:ph type="sldNum" sz="quarter" idx="12"/>
          </p:nvPr>
        </p:nvSpPr>
        <p:spPr/>
        <p:txBody>
          <a:bodyPr/>
          <a:lstStyle/>
          <a:p>
            <a:pPr>
              <a:defRPr/>
            </a:pPr>
            <a:fld id="{F0168EBD-A927-405F-8B2A-DE7F1F6E9C5D}"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06638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7772400" cy="1280890"/>
          </a:xfrm>
        </p:spPr>
        <p:txBody>
          <a:bodyPr>
            <a:noAutofit/>
          </a:bodyPr>
          <a:lstStyle/>
          <a:p>
            <a:r>
              <a:rPr lang="en-US" sz="4000" b="1" dirty="0" smtClean="0"/>
              <a:t>Common Sources of Risk in IT Projects</a:t>
            </a:r>
          </a:p>
        </p:txBody>
      </p:sp>
      <p:sp>
        <p:nvSpPr>
          <p:cNvPr id="30723" name="Rectangle 3"/>
          <p:cNvSpPr>
            <a:spLocks noGrp="1" noChangeArrowheads="1"/>
          </p:cNvSpPr>
          <p:nvPr>
            <p:ph idx="1"/>
          </p:nvPr>
        </p:nvSpPr>
        <p:spPr>
          <a:xfrm>
            <a:off x="685800" y="2590800"/>
            <a:ext cx="2990850" cy="2533650"/>
          </a:xfrm>
        </p:spPr>
        <p:txBody>
          <a:bodyPr>
            <a:normAutofit/>
          </a:bodyPr>
          <a:lstStyle/>
          <a:p>
            <a:pPr marL="0" indent="0">
              <a:spcBef>
                <a:spcPct val="100000"/>
              </a:spcBef>
              <a:buNone/>
            </a:pPr>
            <a:r>
              <a:rPr lang="en-US" sz="2400" dirty="0" smtClean="0"/>
              <a:t>The Standish Group developed an IT success potential scoring sheet based on potential risks</a:t>
            </a:r>
          </a:p>
        </p:txBody>
      </p:sp>
      <p:sp>
        <p:nvSpPr>
          <p:cNvPr id="6" name="Slide Number Placeholder 5"/>
          <p:cNvSpPr>
            <a:spLocks noGrp="1"/>
          </p:cNvSpPr>
          <p:nvPr>
            <p:ph type="sldNum" sz="quarter" idx="12"/>
          </p:nvPr>
        </p:nvSpPr>
        <p:spPr/>
        <p:txBody>
          <a:bodyPr/>
          <a:lstStyle/>
          <a:p>
            <a:pPr>
              <a:defRPr/>
            </a:pPr>
            <a:fld id="{96506652-F25D-4BDC-916B-8FFAC3EB4E82}" type="slidenum">
              <a:rPr lang="en-US" smtClean="0">
                <a:solidFill>
                  <a:prstClr val="black"/>
                </a:solidFill>
              </a:rPr>
              <a:pPr>
                <a:defRPr/>
              </a:pPr>
              <a:t>9</a:t>
            </a:fld>
            <a:endParaRPr lang="en-US" dirty="0">
              <a:solidFill>
                <a:prstClr val="black"/>
              </a:solidFill>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3978965711"/>
              </p:ext>
            </p:extLst>
          </p:nvPr>
        </p:nvGraphicFramePr>
        <p:xfrm>
          <a:off x="3352800" y="1752600"/>
          <a:ext cx="5810250" cy="4800600"/>
        </p:xfrm>
        <a:graphic>
          <a:graphicData uri="http://schemas.openxmlformats.org/presentationml/2006/ole">
            <mc:AlternateContent xmlns:mc="http://schemas.openxmlformats.org/markup-compatibility/2006">
              <mc:Choice xmlns:v="urn:schemas-microsoft-com:vml" Requires="v">
                <p:oleObj spid="_x0000_s1035" name="Document" r:id="rId5" imgW="5655898" imgH="3280753" progId="Word.Document.8">
                  <p:embed/>
                </p:oleObj>
              </mc:Choice>
              <mc:Fallback>
                <p:oleObj name="Document" r:id="rId5" imgW="5655898" imgH="3280753"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12888" r="11508"/>
                      <a:stretch>
                        <a:fillRect/>
                      </a:stretch>
                    </p:blipFill>
                    <p:spPr bwMode="auto">
                      <a:xfrm>
                        <a:off x="3352800" y="1752600"/>
                        <a:ext cx="5810250" cy="48006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9815650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1540</TotalTime>
  <Words>1625</Words>
  <Application>Microsoft Office PowerPoint</Application>
  <PresentationFormat>On-screen Show (4:3)</PresentationFormat>
  <Paragraphs>236</Paragraphs>
  <Slides>31</Slides>
  <Notes>27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9" baseType="lpstr">
      <vt:lpstr>Arial</vt:lpstr>
      <vt:lpstr>Arial Rounded MT Bold</vt:lpstr>
      <vt:lpstr>Calibri</vt:lpstr>
      <vt:lpstr>Rockwell</vt:lpstr>
      <vt:lpstr>Rockwell Condensed</vt:lpstr>
      <vt:lpstr>Wingdings</vt:lpstr>
      <vt:lpstr>Wood Type</vt:lpstr>
      <vt:lpstr>Document</vt:lpstr>
      <vt:lpstr>Risk Management</vt:lpstr>
      <vt:lpstr>Importance of Project Risk Management</vt:lpstr>
      <vt:lpstr>Benefits from Software Risk Management Practices*</vt:lpstr>
      <vt:lpstr>Risk Can Be Negative &amp; Positive</vt:lpstr>
      <vt:lpstr>Risk Utility</vt:lpstr>
      <vt:lpstr>Project Risk Management Processes</vt:lpstr>
      <vt:lpstr>Planning Process Group: Planning Risk Management</vt:lpstr>
      <vt:lpstr>Contingency and Fallback Plans, Contingency Reserves</vt:lpstr>
      <vt:lpstr>Common Sources of Risk in IT Projects</vt:lpstr>
      <vt:lpstr>Broad Categories of Risk</vt:lpstr>
      <vt:lpstr>Risk Breakdown Structure</vt:lpstr>
      <vt:lpstr>Potential Negative Risk Conditions Associated With Each Knowledge Area</vt:lpstr>
      <vt:lpstr>Planning Process Group: Identifying Risks</vt:lpstr>
      <vt:lpstr>Risk Register</vt:lpstr>
      <vt:lpstr>Risk Register Contents</vt:lpstr>
      <vt:lpstr>Planning Process Group: Performing Qualitative Risk Analysis</vt:lpstr>
      <vt:lpstr>Probability/Impact Matrix</vt:lpstr>
      <vt:lpstr>Probability/Impact Matrix: Risk Factors</vt:lpstr>
      <vt:lpstr>Top Ten Risk Item Tracking</vt:lpstr>
      <vt:lpstr>Watch List</vt:lpstr>
      <vt:lpstr>Planning Process Group: Performing Quantitative Risk Analysis</vt:lpstr>
      <vt:lpstr>Quantitative Technique: Decision Trees and Expected Monetary Value</vt:lpstr>
      <vt:lpstr>Quantitative Technique: Decision Trees and Expected Monetary Value</vt:lpstr>
      <vt:lpstr>Quantitative Technique:  Simulation</vt:lpstr>
      <vt:lpstr>Steps of a Monte Carlo Analysis</vt:lpstr>
      <vt:lpstr>Quantitative Technique:  Sensitivity Analysis</vt:lpstr>
      <vt:lpstr>Planning Process Group: Planning Risk Responses</vt:lpstr>
      <vt:lpstr>General Risk Mitigation Strategies for Technical, Cost, and Schedule Risks</vt:lpstr>
      <vt:lpstr>Response Strategies for Positive Risks</vt:lpstr>
      <vt:lpstr>Monitoring/Controlling Process Group: Controlling Risks</vt:lpstr>
      <vt:lpstr>Chapter Summary</vt:lpstr>
    </vt:vector>
  </TitlesOfParts>
  <Company>UNCW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dc:title>
  <dc:creator>Jeff Cummings</dc:creator>
  <cp:lastModifiedBy>ermias.abebe@outlook.com</cp:lastModifiedBy>
  <cp:revision>9</cp:revision>
  <dcterms:created xsi:type="dcterms:W3CDTF">2013-11-11T19:09:25Z</dcterms:created>
  <dcterms:modified xsi:type="dcterms:W3CDTF">2018-10-22T09:06:05Z</dcterms:modified>
</cp:coreProperties>
</file>