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968" r:id="rId2"/>
  </p:sldMasterIdLst>
  <p:notesMasterIdLst>
    <p:notesMasterId r:id="rId24"/>
  </p:notesMasterIdLst>
  <p:handoutMasterIdLst>
    <p:handoutMasterId r:id="rId25"/>
  </p:handoutMasterIdLst>
  <p:sldIdLst>
    <p:sldId id="380" r:id="rId3"/>
    <p:sldId id="338" r:id="rId4"/>
    <p:sldId id="340" r:id="rId5"/>
    <p:sldId id="341" r:id="rId6"/>
    <p:sldId id="342" r:id="rId7"/>
    <p:sldId id="344" r:id="rId8"/>
    <p:sldId id="373" r:id="rId9"/>
    <p:sldId id="350" r:id="rId10"/>
    <p:sldId id="352" r:id="rId11"/>
    <p:sldId id="346" r:id="rId12"/>
    <p:sldId id="354" r:id="rId13"/>
    <p:sldId id="356" r:id="rId14"/>
    <p:sldId id="358" r:id="rId15"/>
    <p:sldId id="377" r:id="rId16"/>
    <p:sldId id="359" r:id="rId17"/>
    <p:sldId id="362" r:id="rId18"/>
    <p:sldId id="364" r:id="rId19"/>
    <p:sldId id="365" r:id="rId20"/>
    <p:sldId id="367" r:id="rId21"/>
    <p:sldId id="368" r:id="rId22"/>
    <p:sldId id="37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68402" autoAdjust="0"/>
  </p:normalViewPr>
  <p:slideViewPr>
    <p:cSldViewPr>
      <p:cViewPr varScale="1">
        <p:scale>
          <a:sx n="57" d="100"/>
          <a:sy n="57" d="100"/>
        </p:scale>
        <p:origin x="21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25F6DE3-67C9-49C3-ADD0-D55F8518C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9DD711-E595-47B7-9D7A-2CA423E4A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EBF9E-79B8-47AA-AB6E-92778F1771C1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33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99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54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4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09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4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0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38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0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4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3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8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54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0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86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03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9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09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DD711-E595-47B7-9D7A-2CA423E4AA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4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D95A-A59E-4C48-A34C-6ABDE94D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C395-FFC9-45A2-9374-08FC0AC86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C0E2-F6FD-4672-B502-7CBE027C8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5B3C7E4B-22CB-43A2-88DF-0974E796F6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3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42F-EA91-460E-9436-9A6C9B1CB0C6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0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66530DB-E803-4E4A-BCDA-70CF3270BB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7B55C-FD09-4A7F-9920-0CDE82FEB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2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FC598-3BC1-4AFB-82F1-FDEB52578C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41AC9-74EA-452B-B904-D02AFF1CE5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6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6E5E3-B982-49F8-9AEE-306FFDC9E4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80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9EEBD-1F34-4EE2-BD3E-1779E83B05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21D3-B290-4A6A-BDD4-994483921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7BE92-00CB-4B33-AD14-D64D9A62E8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85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CB4BD-B248-46C9-A000-E0E6B06BAE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94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7AE9A-AFAC-4FD4-A839-B9E85FCF04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0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8ACB-F819-4E08-A2D0-427EE78D1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E656-BF0C-4052-AF6E-8E71A12D1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15B8-CA05-4B23-A01F-8E2DED4B2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19E6-D7B4-449C-AFC1-83FE0A509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6A70-EEAD-44FC-9F58-3A937D07C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AB5A-F3CB-47A0-924A-FAFF0C0A14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F496-92D2-494A-87D8-287E07A2D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2E2B921-C565-4C54-B074-0A1592EC3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2E2B921-C565-4C54-B074-0A1592EC33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1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543800" cy="2362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Procurement 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Management</a:t>
            </a:r>
            <a:endParaRPr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3403"/>
            <a:ext cx="7696200" cy="128089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Tools and Techniques for Planning Purchases and Acquisitions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54627" y="2133600"/>
            <a:ext cx="8458200" cy="4267200"/>
          </a:xfrm>
        </p:spPr>
        <p:txBody>
          <a:bodyPr/>
          <a:lstStyle/>
          <a:p>
            <a:r>
              <a:rPr lang="en-US" sz="2800" dirty="0"/>
              <a:t>Expert judgment</a:t>
            </a:r>
          </a:p>
          <a:p>
            <a:r>
              <a:rPr lang="en-US" sz="2800" dirty="0"/>
              <a:t>Market research</a:t>
            </a:r>
          </a:p>
          <a:p>
            <a:r>
              <a:rPr lang="en-US" sz="2800" b="1" dirty="0"/>
              <a:t>Make-or-buy analysis</a:t>
            </a:r>
            <a:r>
              <a:rPr lang="en-US" sz="2800" dirty="0"/>
              <a:t>: General management technique used to determine whether an organization should make or perform a particular product or service inside the organization or buy from someone </a:t>
            </a:r>
            <a:r>
              <a:rPr lang="en-US" sz="2800" dirty="0" smtClean="0"/>
              <a:t>else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6A6E4-8C51-4EE5-B090-693B6DAC92D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00" y="83455"/>
            <a:ext cx="7676100" cy="128089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Contract Statement of Work (SOW)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458200" cy="4572000"/>
          </a:xfrm>
        </p:spPr>
        <p:txBody>
          <a:bodyPr>
            <a:normAutofit/>
          </a:bodyPr>
          <a:lstStyle/>
          <a:p>
            <a:pPr>
              <a:spcBef>
                <a:spcPct val="60000"/>
              </a:spcBef>
            </a:pPr>
            <a:r>
              <a:rPr lang="en-US" sz="2800" dirty="0" smtClean="0"/>
              <a:t>A </a:t>
            </a:r>
            <a:r>
              <a:rPr lang="en-US" sz="2800" b="1" dirty="0" smtClean="0"/>
              <a:t>statement of work</a:t>
            </a:r>
            <a:r>
              <a:rPr lang="en-US" sz="2800" dirty="0" smtClean="0"/>
              <a:t> is a description of the work required for the procurement</a:t>
            </a:r>
          </a:p>
          <a:p>
            <a:pPr lvl="1">
              <a:spcBef>
                <a:spcPct val="60000"/>
              </a:spcBef>
            </a:pPr>
            <a:r>
              <a:rPr lang="en-US" sz="2400" dirty="0" smtClean="0"/>
              <a:t>If a SOW is used as part of a contract to describe only the work required for </a:t>
            </a:r>
            <a:br>
              <a:rPr lang="en-US" sz="2400" dirty="0" smtClean="0"/>
            </a:br>
            <a:r>
              <a:rPr lang="en-US" sz="2400" dirty="0" smtClean="0"/>
              <a:t>that particular contract, it </a:t>
            </a:r>
            <a:br>
              <a:rPr lang="en-US" sz="2400" dirty="0" smtClean="0"/>
            </a:br>
            <a:r>
              <a:rPr lang="en-US" sz="2400" dirty="0" smtClean="0"/>
              <a:t>is called a </a:t>
            </a:r>
            <a:r>
              <a:rPr lang="en-US" sz="2400" b="1" dirty="0" smtClean="0"/>
              <a:t>contract statement</a:t>
            </a:r>
            <a:br>
              <a:rPr lang="en-US" sz="2400" b="1" dirty="0" smtClean="0"/>
            </a:br>
            <a:r>
              <a:rPr lang="en-US" sz="2400" b="1" dirty="0" smtClean="0"/>
              <a:t>of work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945B9-749D-47D0-A8CD-DB4BEE2BEE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377" y="3735630"/>
            <a:ext cx="3364623" cy="3122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5290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Procurement Documents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839200" cy="5410200"/>
          </a:xfrm>
        </p:spPr>
        <p:txBody>
          <a:bodyPr>
            <a:normAutofit/>
          </a:bodyPr>
          <a:lstStyle/>
          <a:p>
            <a:pPr marL="771525" indent="-455613"/>
            <a:r>
              <a:rPr lang="en-US" sz="3200" b="1" dirty="0" smtClean="0"/>
              <a:t>Request for Proposals</a:t>
            </a:r>
          </a:p>
          <a:p>
            <a:pPr marL="1171575" lvl="1" indent="-455613"/>
            <a:r>
              <a:rPr lang="en-US" sz="3600" b="1" dirty="0" smtClean="0"/>
              <a:t>Proposal</a:t>
            </a:r>
          </a:p>
          <a:p>
            <a:pPr marL="771525" indent="-455613"/>
            <a:r>
              <a:rPr lang="en-US" sz="3200" b="1" dirty="0" smtClean="0"/>
              <a:t>Requests for Quotes</a:t>
            </a:r>
          </a:p>
          <a:p>
            <a:pPr marL="1171575" lvl="1" indent="-455613"/>
            <a:r>
              <a:rPr lang="en-US" sz="3600" b="1" dirty="0" smtClean="0"/>
              <a:t>Bid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93A75-EDC4-483F-8E71-601B7B742A2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446318"/>
            <a:ext cx="4147102" cy="3411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3600" y="67856"/>
            <a:ext cx="7638000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Source Selection Criteria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04215" y="1348746"/>
            <a:ext cx="7811185" cy="3777622"/>
          </a:xfrm>
        </p:spPr>
        <p:txBody>
          <a:bodyPr>
            <a:normAutofit/>
          </a:bodyPr>
          <a:lstStyle/>
          <a:p>
            <a:r>
              <a:rPr lang="en-US" sz="2800" dirty="0"/>
              <a:t>It’s important to prepare some form of evaluation criteria, preferably before issuing a formal RFP or RFQ</a:t>
            </a:r>
          </a:p>
          <a:p>
            <a:r>
              <a:rPr lang="en-US" sz="2800" dirty="0"/>
              <a:t>Beware of proposals that look good on paper; be sure to evaluate factors, such as past performance and management </a:t>
            </a:r>
            <a:r>
              <a:rPr lang="en-US" sz="2800" dirty="0" smtClean="0"/>
              <a:t>approach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6EB3B-BBA2-4107-A301-DE3AF26A0E4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052" name="Picture 4" descr="November 26, 2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00600"/>
            <a:ext cx="60960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Conducting Procurements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2740" y="1371600"/>
            <a:ext cx="8011260" cy="40062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Deciding whom to ask to do the work</a:t>
            </a:r>
          </a:p>
          <a:p>
            <a:r>
              <a:rPr lang="en-US" sz="2800" dirty="0" smtClean="0"/>
              <a:t>Sending appropriate documentation to potential</a:t>
            </a:r>
          </a:p>
          <a:p>
            <a:r>
              <a:rPr lang="en-US" sz="2800" dirty="0" smtClean="0"/>
              <a:t>sellers</a:t>
            </a:r>
          </a:p>
          <a:p>
            <a:r>
              <a:rPr lang="en-US" sz="2800" dirty="0" smtClean="0"/>
              <a:t>Obtaining proposals or bids</a:t>
            </a:r>
          </a:p>
          <a:p>
            <a:r>
              <a:rPr lang="en-US" sz="2800" dirty="0" smtClean="0"/>
              <a:t>Selecting a seller</a:t>
            </a:r>
          </a:p>
          <a:p>
            <a:r>
              <a:rPr lang="en-US" sz="2800" dirty="0" smtClean="0"/>
              <a:t>Awarding a contract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8369" y="0"/>
            <a:ext cx="7735631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Approaches for Procurement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186738" cy="4471554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200" dirty="0" smtClean="0"/>
              <a:t>Organizations can advertise to procure goods and services in several ways:</a:t>
            </a:r>
          </a:p>
          <a:p>
            <a:pPr marL="1027113" lvl="1" indent="-455613"/>
            <a:r>
              <a:rPr lang="en-US" sz="2000" dirty="0" smtClean="0"/>
              <a:t>Approaching the preferred vendor</a:t>
            </a:r>
          </a:p>
          <a:p>
            <a:pPr marL="1027113" lvl="1" indent="-455613"/>
            <a:r>
              <a:rPr lang="en-US" sz="2000" dirty="0" smtClean="0"/>
              <a:t>Approaching several potential vendors</a:t>
            </a:r>
          </a:p>
          <a:p>
            <a:pPr marL="1027113" lvl="1" indent="-455613"/>
            <a:r>
              <a:rPr lang="en-US" sz="2000" dirty="0" smtClean="0"/>
              <a:t>Advertising to anyone interested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US" sz="3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1AA0C-86D9-4730-858D-BA990FE2BF8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276600"/>
            <a:ext cx="6400800" cy="267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Seller Selection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86811" y="1565903"/>
            <a:ext cx="7676189" cy="3777622"/>
          </a:xfrm>
        </p:spPr>
        <p:txBody>
          <a:bodyPr>
            <a:normAutofit/>
          </a:bodyPr>
          <a:lstStyle/>
          <a:p>
            <a:r>
              <a:rPr lang="en-US" sz="2800" dirty="0"/>
              <a:t>Organizations often do an initial evaluation of all proposals and bids and then develop a short list of potential sellers for further </a:t>
            </a:r>
            <a:r>
              <a:rPr lang="en-US" sz="2800" dirty="0" smtClean="0"/>
              <a:t>evaluation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AA506-4B0A-47CB-B837-0D9315B88B6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2" descr="July 29, 19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19600"/>
            <a:ext cx="60960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696200" cy="1295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Controlling Procurements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57989" y="1613736"/>
            <a:ext cx="8309811" cy="4638675"/>
          </a:xfrm>
        </p:spPr>
        <p:txBody>
          <a:bodyPr>
            <a:normAutofit/>
          </a:bodyPr>
          <a:lstStyle/>
          <a:p>
            <a:r>
              <a:rPr lang="en-US" sz="2800" dirty="0"/>
              <a:t>Ensures that the seller’s performance meets contractual requirements</a:t>
            </a:r>
          </a:p>
          <a:p>
            <a:r>
              <a:rPr lang="en-US" sz="2800" dirty="0"/>
              <a:t>Contracts are legal relationships, so it is important that legal and contracting professionals be involved in writing and administering contracts</a:t>
            </a:r>
          </a:p>
          <a:p>
            <a:r>
              <a:rPr lang="en-US" sz="2800" dirty="0"/>
              <a:t>It is critical that project managers and team members watch for </a:t>
            </a:r>
            <a:r>
              <a:rPr lang="en-US" sz="2800" b="1" dirty="0"/>
              <a:t>constructive change </a:t>
            </a:r>
            <a:r>
              <a:rPr lang="en-US" sz="2800" b="1" dirty="0" smtClean="0"/>
              <a:t>orders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A574B-4578-41CA-A94F-454DC323C4B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371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Suggestions for Change Control in Contracts</a:t>
            </a:r>
            <a:endParaRPr lang="en-US" sz="66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Evaluation </a:t>
            </a:r>
            <a:r>
              <a:rPr lang="en-US" sz="2800" dirty="0"/>
              <a:t>of any change should include an impact analysis. How will the change affect the scope, time, cost, and quality of the goods or services being provided? </a:t>
            </a:r>
          </a:p>
          <a:p>
            <a:r>
              <a:rPr lang="en-US" sz="2800" dirty="0" smtClean="0"/>
              <a:t>Changes </a:t>
            </a:r>
            <a:r>
              <a:rPr lang="en-US" sz="2800" dirty="0"/>
              <a:t>must be documented in writing. Project team members should also document all important meetings and telephone phone calls</a:t>
            </a:r>
          </a:p>
          <a:p>
            <a:pPr marL="457200" indent="-457200">
              <a:lnSpc>
                <a:spcPct val="90000"/>
              </a:lnSpc>
            </a:pPr>
            <a:endParaRPr lang="en-US" sz="3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B980F-3402-4E3C-94E2-7FE3D52DC3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696200" cy="111846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Closing Procurements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4582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project team should: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400" dirty="0"/>
              <a:t>Determine if all work was completed correctly and satisfactorily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400" dirty="0"/>
              <a:t>Update records to reflect final results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400" dirty="0"/>
              <a:t>Archive information for future use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contract itself should include requirements for formal acceptance and closure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42A53-61F3-489D-84B9-2DA17E6ABBE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3600" y="0"/>
            <a:ext cx="7790400" cy="128089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Importance of Project Procurement Management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458200" cy="4267200"/>
          </a:xfrm>
        </p:spPr>
        <p:txBody>
          <a:bodyPr>
            <a:normAutofit/>
          </a:bodyPr>
          <a:lstStyle/>
          <a:p>
            <a:r>
              <a:rPr lang="en-US" sz="2800" b="1" dirty="0"/>
              <a:t>Procurement</a:t>
            </a:r>
            <a:r>
              <a:rPr lang="en-US" sz="2800" dirty="0"/>
              <a:t> means acquiring goods and/or services from an outside source</a:t>
            </a:r>
          </a:p>
          <a:p>
            <a:pPr lvl="1"/>
            <a:r>
              <a:rPr lang="en-US" sz="2400" dirty="0"/>
              <a:t>Other terms include purchasing and outsourcing</a:t>
            </a:r>
          </a:p>
          <a:p>
            <a:r>
              <a:rPr lang="en-US" sz="2800" dirty="0" smtClean="0"/>
              <a:t>Experts </a:t>
            </a:r>
            <a:r>
              <a:rPr lang="en-US" sz="2800" dirty="0"/>
              <a:t>predict that global spending on computer software and services will continue to grow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F83E1-3DA8-4C4C-8C87-390A2F6F41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July 02, 2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00600"/>
            <a:ext cx="6096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42822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Tools to Assist in Contract Closure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096206" y="1752600"/>
            <a:ext cx="7819194" cy="3777622"/>
          </a:xfrm>
        </p:spPr>
        <p:txBody>
          <a:bodyPr>
            <a:noAutofit/>
          </a:bodyPr>
          <a:lstStyle/>
          <a:p>
            <a:r>
              <a:rPr lang="en-US" sz="2800" dirty="0"/>
              <a:t>Procurement audits identify lessons learned in the procurement process</a:t>
            </a:r>
          </a:p>
          <a:p>
            <a:endParaRPr lang="en-US" sz="2800" dirty="0" smtClean="0"/>
          </a:p>
          <a:p>
            <a:r>
              <a:rPr lang="en-US" sz="2800" dirty="0" smtClean="0"/>
              <a:t>Negotiated </a:t>
            </a:r>
            <a:r>
              <a:rPr lang="en-US" sz="2800" dirty="0"/>
              <a:t>settlements help close contracts more smoothly</a:t>
            </a:r>
          </a:p>
          <a:p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records management system provides the ability to easily organize, find, and archive procurement-related documents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1D879-114A-46FD-8B23-AACD6219146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701" y="133764"/>
            <a:ext cx="6589199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Chapter Summary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676400"/>
            <a:ext cx="7696200" cy="423482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Project procurement management involves acquiring goods and services for a project from outside the performing organization</a:t>
            </a:r>
          </a:p>
          <a:p>
            <a:r>
              <a:rPr lang="en-US" sz="2800" dirty="0" smtClean="0"/>
              <a:t>Processes include:</a:t>
            </a:r>
          </a:p>
          <a:p>
            <a:pPr lvl="1"/>
            <a:r>
              <a:rPr lang="en-US" sz="2800" dirty="0" smtClean="0"/>
              <a:t>Plan procurement management</a:t>
            </a:r>
          </a:p>
          <a:p>
            <a:pPr lvl="1"/>
            <a:r>
              <a:rPr lang="en-US" sz="2800" dirty="0" smtClean="0"/>
              <a:t>Conduct procurements</a:t>
            </a:r>
          </a:p>
          <a:p>
            <a:pPr lvl="1"/>
            <a:r>
              <a:rPr lang="en-US" sz="2800" dirty="0" smtClean="0"/>
              <a:t>Control procurements</a:t>
            </a:r>
          </a:p>
          <a:p>
            <a:pPr lvl="1"/>
            <a:r>
              <a:rPr lang="en-US" sz="2800" dirty="0" smtClean="0"/>
              <a:t>Close procurements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9F226-AC1A-4839-B9C3-156A3BD8E8B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6589199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Why Outsource?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772400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access skills and technologies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reduce both fixed and recurrent costs</a:t>
            </a:r>
          </a:p>
          <a:p>
            <a:r>
              <a:rPr lang="en-US" sz="2800" dirty="0"/>
              <a:t>To allow the client organization to focus on its core business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provide flexibility</a:t>
            </a:r>
          </a:p>
          <a:p>
            <a:r>
              <a:rPr lang="en-US" sz="2800" dirty="0"/>
              <a:t>To increase accountability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93AE-4B68-4ADB-B4C0-F24294CBD5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6960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Contracts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6482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</a:t>
            </a:r>
            <a:r>
              <a:rPr lang="en-US" sz="2800" b="1" dirty="0" smtClean="0"/>
              <a:t> contract </a:t>
            </a:r>
            <a:r>
              <a:rPr lang="en-US" sz="2800" dirty="0" smtClean="0"/>
              <a:t>is</a:t>
            </a:r>
            <a:r>
              <a:rPr lang="en-US" sz="2800" b="1" dirty="0" smtClean="0"/>
              <a:t> </a:t>
            </a:r>
            <a:r>
              <a:rPr lang="en-US" sz="2800" dirty="0" smtClean="0"/>
              <a:t>a mutually binding agreement that obligates the seller to provide the specified products or services and obligates the buyer to pay for them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/>
              <a:t>Contracts can clarify responsibilities and sharpen focus on key deliverables of a project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/>
              <a:t>Because contracts are legally binding, there is more accountability for delivering the work as stated in the contract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5BB0-5984-464F-87DA-578A2CB0E9E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700" y="0"/>
            <a:ext cx="7752300" cy="137655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Project Procurement Management Processes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153400" cy="4572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</a:pPr>
            <a:r>
              <a:rPr lang="en-US" sz="2400" b="1" dirty="0" smtClean="0"/>
              <a:t>Project procurement management</a:t>
            </a:r>
            <a:r>
              <a:rPr lang="en-US" sz="2400" dirty="0" smtClean="0"/>
              <a:t>: Acquiring goods and services for a project from outside the performing organization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Processes include:</a:t>
            </a:r>
          </a:p>
          <a:p>
            <a:pPr marL="1027113" lvl="1" indent="-455613"/>
            <a:r>
              <a:rPr lang="en-US" sz="2400" b="1" dirty="0" smtClean="0"/>
              <a:t>Planning procurement management</a:t>
            </a:r>
          </a:p>
          <a:p>
            <a:pPr marL="1027113" lvl="1" indent="-455613"/>
            <a:r>
              <a:rPr lang="en-US" sz="2400" b="1" dirty="0" smtClean="0"/>
              <a:t>Conducting procurements</a:t>
            </a:r>
            <a:endParaRPr lang="en-US" sz="2400" dirty="0" smtClean="0"/>
          </a:p>
          <a:p>
            <a:pPr marL="1027113" lvl="1" indent="-455613"/>
            <a:r>
              <a:rPr lang="en-US" sz="2400" b="1" dirty="0" smtClean="0"/>
              <a:t>Controlling procurements</a:t>
            </a:r>
          </a:p>
          <a:p>
            <a:pPr marL="1027113" lvl="1" indent="-455613"/>
            <a:r>
              <a:rPr lang="en-US" sz="2400" b="1" dirty="0" smtClean="0"/>
              <a:t>Closing procurements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A149B-F3CA-41E8-8298-59EC644AB5D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267200"/>
            <a:ext cx="4038600" cy="2773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28089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Planning Procurement Management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956550" cy="42672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100000"/>
              </a:spcBef>
            </a:pPr>
            <a:r>
              <a:rPr lang="en-US" sz="2800" dirty="0" smtClean="0"/>
              <a:t>Identifying which project needs can best be met by using products or services outside the organization</a:t>
            </a:r>
          </a:p>
          <a:p>
            <a:pPr marL="457200" indent="-457200">
              <a:spcBef>
                <a:spcPct val="100000"/>
              </a:spcBef>
            </a:pPr>
            <a:r>
              <a:rPr lang="en-US" sz="2800" u="sng" dirty="0" smtClean="0"/>
              <a:t>Types of Contracts</a:t>
            </a:r>
            <a:r>
              <a:rPr lang="en-US" sz="2800" dirty="0" smtClean="0"/>
              <a:t>:</a:t>
            </a:r>
          </a:p>
          <a:p>
            <a:pPr marL="857250" lvl="1" indent="-457200">
              <a:spcBef>
                <a:spcPts val="600"/>
              </a:spcBef>
            </a:pPr>
            <a:r>
              <a:rPr lang="en-US" sz="2400" dirty="0" smtClean="0"/>
              <a:t>Fixed Price (or lump sum)</a:t>
            </a:r>
          </a:p>
          <a:p>
            <a:pPr marL="857250" lvl="1" indent="-457200">
              <a:spcBef>
                <a:spcPts val="600"/>
              </a:spcBef>
            </a:pPr>
            <a:r>
              <a:rPr lang="en-US" sz="2400" dirty="0" smtClean="0"/>
              <a:t>Cost Reimbursable</a:t>
            </a:r>
          </a:p>
          <a:p>
            <a:pPr marL="857250" lvl="1" indent="-457200">
              <a:spcBef>
                <a:spcPts val="600"/>
              </a:spcBef>
            </a:pPr>
            <a:r>
              <a:rPr lang="en-US" sz="2400" dirty="0" smtClean="0"/>
              <a:t>Time and Material</a:t>
            </a:r>
          </a:p>
          <a:p>
            <a:pPr marL="857250" lvl="1" indent="-457200">
              <a:spcBef>
                <a:spcPts val="600"/>
              </a:spcBef>
            </a:pPr>
            <a:r>
              <a:rPr lang="en-US" sz="2400" dirty="0" smtClean="0"/>
              <a:t>Unit Price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E13C7-C293-43D6-8B4C-4097BCDB0B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371600" y="8351"/>
            <a:ext cx="7741227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Point of Total Assumption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78427" y="1371600"/>
            <a:ext cx="85344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Point of Total Assumption (PTA) </a:t>
            </a:r>
            <a:r>
              <a:rPr lang="en-US" sz="2800" dirty="0" smtClean="0"/>
              <a:t>is the cost at which the contractor assumes total responsibility for each additional dollar of contract cost</a:t>
            </a:r>
          </a:p>
          <a:p>
            <a:pPr lvl="1"/>
            <a:r>
              <a:rPr lang="en-US" sz="2400" dirty="0" smtClean="0"/>
              <a:t>Contractors do not want to reach the point of total assumption, because it hurts them financially, so they have an incentive to prevent cost overruns</a:t>
            </a:r>
          </a:p>
          <a:p>
            <a:r>
              <a:rPr lang="en-US" sz="2800" dirty="0" smtClean="0"/>
              <a:t>The PTA is calculated with the following formula: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  PTA = (ceiling price – target price)/government share + target cost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4DA23-019E-41D0-B852-ED1B746DB25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30845"/>
            <a:ext cx="7772400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Cost Reimbursable Contracts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458200" cy="4029075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b="1" dirty="0" smtClean="0"/>
              <a:t>Cost plus incentive fee (CPIF)</a:t>
            </a:r>
            <a:endParaRPr lang="en-US" sz="2800" dirty="0" smtClean="0"/>
          </a:p>
          <a:p>
            <a:pPr marL="457200" indent="-457200"/>
            <a:r>
              <a:rPr lang="en-US" sz="2800" b="1" dirty="0" smtClean="0"/>
              <a:t>Cost plus fixed fee (CPFF)</a:t>
            </a:r>
            <a:endParaRPr lang="en-US" sz="2800" dirty="0" smtClean="0"/>
          </a:p>
          <a:p>
            <a:pPr marL="457200" indent="-457200"/>
            <a:r>
              <a:rPr lang="en-US" sz="2800" b="1" dirty="0" smtClean="0"/>
              <a:t>Cost plus percentage of costs (CPPC)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B06D5-2D61-4FDF-9D04-A5A3262FBF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8" y="3810000"/>
            <a:ext cx="8049491" cy="2683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6589199" cy="142822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Contract Clauses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96206" y="1428228"/>
            <a:ext cx="7895394" cy="4101994"/>
          </a:xfrm>
        </p:spPr>
        <p:txBody>
          <a:bodyPr>
            <a:noAutofit/>
          </a:bodyPr>
          <a:lstStyle/>
          <a:p>
            <a:r>
              <a:rPr lang="en-US" sz="3200" dirty="0"/>
              <a:t>Contracts should include specific clauses to take into account issues unique to the project</a:t>
            </a:r>
          </a:p>
          <a:p>
            <a:r>
              <a:rPr lang="en-US" sz="3200" dirty="0" smtClean="0"/>
              <a:t>Can </a:t>
            </a:r>
            <a:r>
              <a:rPr lang="en-US" sz="3200" dirty="0"/>
              <a:t>require various educational or work experience for different pay rights</a:t>
            </a:r>
          </a:p>
          <a:p>
            <a:r>
              <a:rPr lang="en-US" sz="3200" dirty="0" smtClean="0"/>
              <a:t>Often includes:</a:t>
            </a:r>
          </a:p>
          <a:p>
            <a:pPr lvl="1"/>
            <a:r>
              <a:rPr lang="en-US" sz="2800" b="1" dirty="0" smtClean="0"/>
              <a:t>Termination clause</a:t>
            </a:r>
          </a:p>
          <a:p>
            <a:pPr lvl="1"/>
            <a:r>
              <a:rPr lang="en-US" sz="2800" b="1" dirty="0" smtClean="0"/>
              <a:t>Limitation of liability clause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Systems Project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80B4E-E5B2-4099-B6BF-220DC4CA12B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879</Words>
  <Application>Microsoft Office PowerPoint</Application>
  <PresentationFormat>On-screen Show (4:3)</PresentationFormat>
  <Paragraphs>160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Arial Rounded MT Bold</vt:lpstr>
      <vt:lpstr>Calibri</vt:lpstr>
      <vt:lpstr>Rockwell</vt:lpstr>
      <vt:lpstr>Rockwell Condensed</vt:lpstr>
      <vt:lpstr>Times New Roman</vt:lpstr>
      <vt:lpstr>Wingdings</vt:lpstr>
      <vt:lpstr>Wingdings 2</vt:lpstr>
      <vt:lpstr>Wingdings 3</vt:lpstr>
      <vt:lpstr>Custom Design</vt:lpstr>
      <vt:lpstr>Wood Type</vt:lpstr>
      <vt:lpstr>Procurement Management</vt:lpstr>
      <vt:lpstr>Importance of Project Procurement Management</vt:lpstr>
      <vt:lpstr>Why Outsource?</vt:lpstr>
      <vt:lpstr>Contracts</vt:lpstr>
      <vt:lpstr>Project Procurement Management Processes</vt:lpstr>
      <vt:lpstr>Planning Procurement Management</vt:lpstr>
      <vt:lpstr>Point of Total Assumption</vt:lpstr>
      <vt:lpstr>Cost Reimbursable Contracts</vt:lpstr>
      <vt:lpstr>Contract Clauses</vt:lpstr>
      <vt:lpstr>Tools and Techniques for Planning Purchases and Acquisitions</vt:lpstr>
      <vt:lpstr>Contract Statement of Work (SOW)</vt:lpstr>
      <vt:lpstr>Procurement Documents</vt:lpstr>
      <vt:lpstr>Source Selection Criteria</vt:lpstr>
      <vt:lpstr>Conducting Procurements</vt:lpstr>
      <vt:lpstr>Approaches for Procurement</vt:lpstr>
      <vt:lpstr>Seller Selection</vt:lpstr>
      <vt:lpstr>Controlling Procurements</vt:lpstr>
      <vt:lpstr>Suggestions for Change Control in Contracts</vt:lpstr>
      <vt:lpstr>Closing Procurements</vt:lpstr>
      <vt:lpstr>Tools to Assist in Contract Closure</vt:lpstr>
      <vt:lpstr>Chapter Summary</vt:lpstr>
    </vt:vector>
  </TitlesOfParts>
  <Company>Augsburg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ermias.abebe@outlook.com</cp:lastModifiedBy>
  <cp:revision>176</cp:revision>
  <dcterms:created xsi:type="dcterms:W3CDTF">2001-07-05T23:10:12Z</dcterms:created>
  <dcterms:modified xsi:type="dcterms:W3CDTF">2018-10-22T09:06:55Z</dcterms:modified>
</cp:coreProperties>
</file>